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67" r:id="rId2"/>
    <p:sldId id="286" r:id="rId3"/>
    <p:sldId id="265" r:id="rId4"/>
    <p:sldId id="285" r:id="rId5"/>
    <p:sldId id="256" r:id="rId6"/>
    <p:sldId id="278" r:id="rId7"/>
    <p:sldId id="266" r:id="rId8"/>
    <p:sldId id="258" r:id="rId9"/>
    <p:sldId id="260" r:id="rId10"/>
    <p:sldId id="262" r:id="rId11"/>
    <p:sldId id="281" r:id="rId12"/>
    <p:sldId id="283" r:id="rId13"/>
    <p:sldId id="282" r:id="rId14"/>
    <p:sldId id="284" r:id="rId15"/>
    <p:sldId id="28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8"/>
    <a:srgbClr val="000000"/>
    <a:srgbClr val="A32D3D"/>
    <a:srgbClr val="7EAA31"/>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0971" autoAdjust="0"/>
  </p:normalViewPr>
  <p:slideViewPr>
    <p:cSldViewPr>
      <p:cViewPr varScale="1">
        <p:scale>
          <a:sx n="71" d="100"/>
          <a:sy n="71" d="100"/>
        </p:scale>
        <p:origin x="13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FEF9FE-A769-46FC-A6C6-99C2CA6EBDC2}" type="datetimeFigureOut">
              <a:rPr lang="en-ZA" smtClean="0"/>
              <a:t>2019/09/09</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A586243-5B15-4DC5-9B8C-D7D9309CA2B6}" type="slidenum">
              <a:rPr lang="en-ZA" smtClean="0"/>
              <a:t>‹#›</a:t>
            </a:fld>
            <a:endParaRPr lang="en-ZA"/>
          </a:p>
        </p:txBody>
      </p:sp>
    </p:spTree>
    <p:extLst>
      <p:ext uri="{BB962C8B-B14F-4D97-AF65-F5344CB8AC3E}">
        <p14:creationId xmlns:p14="http://schemas.microsoft.com/office/powerpoint/2010/main" val="264261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A586243-5B15-4DC5-9B8C-D7D9309CA2B6}" type="slidenum">
              <a:rPr lang="en-ZA" smtClean="0"/>
              <a:t>1</a:t>
            </a:fld>
            <a:endParaRPr lang="en-ZA"/>
          </a:p>
        </p:txBody>
      </p:sp>
    </p:spTree>
    <p:extLst>
      <p:ext uri="{BB962C8B-B14F-4D97-AF65-F5344CB8AC3E}">
        <p14:creationId xmlns:p14="http://schemas.microsoft.com/office/powerpoint/2010/main" val="115998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12ABD-6ADD-4F66-A2E1-B7E25DDF24AC}" type="datetimeFigureOut">
              <a:rPr lang="en-ZA" smtClean="0"/>
              <a:pPr/>
              <a:t>2019/09/09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5AF008-84C4-42A8-A28B-F285C421484F}"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12ABD-6ADD-4F66-A2E1-B7E25DDF24AC}" type="datetimeFigureOut">
              <a:rPr lang="en-ZA" smtClean="0"/>
              <a:pPr/>
              <a:t>2019/09/09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AF008-84C4-42A8-A28B-F285C421484F}"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gif"/><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347864" y="6211669"/>
            <a:ext cx="555632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600" b="1" i="0" u="none" strike="noStrike" cap="none" normalizeH="0" baseline="0" dirty="0">
                <a:ln>
                  <a:noFill/>
                </a:ln>
                <a:solidFill>
                  <a:srgbClr val="FFFFFF"/>
                </a:solidFill>
                <a:effectLst/>
                <a:latin typeface="Century Gothic" pitchFamily="34" charset="0"/>
                <a:cs typeface="Arial" pitchFamily="34" charset="0"/>
              </a:rPr>
              <a:t>Mini Annual Report 2019</a:t>
            </a:r>
            <a:endParaRPr kumimoji="0" lang="en-ZA" sz="3600" b="1"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17008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931"/>
          <a:stretch/>
        </p:blipFill>
        <p:spPr>
          <a:xfrm>
            <a:off x="0" y="1702600"/>
            <a:ext cx="9144000" cy="51770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0"/>
            <a:ext cx="4392488" cy="1582366"/>
          </a:xfrm>
          <a:prstGeom prst="rect">
            <a:avLst/>
          </a:prstGeom>
        </p:spPr>
      </p:pic>
      <p:sp>
        <p:nvSpPr>
          <p:cNvPr id="8" name="Rectangle 7"/>
          <p:cNvSpPr/>
          <p:nvPr/>
        </p:nvSpPr>
        <p:spPr>
          <a:xfrm>
            <a:off x="251520" y="4797152"/>
            <a:ext cx="2808312" cy="504056"/>
          </a:xfrm>
          <a:prstGeom prst="rect">
            <a:avLst/>
          </a:prstGeom>
          <a:solidFill>
            <a:srgbClr val="A32D3D"/>
          </a:solidFill>
          <a:ln>
            <a:solidFill>
              <a:srgbClr val="A32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251520" y="4695237"/>
            <a:ext cx="3600400" cy="707886"/>
          </a:xfrm>
          <a:prstGeom prst="rect">
            <a:avLst/>
          </a:prstGeom>
          <a:noFill/>
          <a:ln>
            <a:noFill/>
          </a:ln>
        </p:spPr>
        <p:txBody>
          <a:bodyPr wrap="square" rtlCol="0">
            <a:spAutoFit/>
          </a:bodyPr>
          <a:lstStyle/>
          <a:p>
            <a:r>
              <a:rPr lang="en-ZA" sz="4000" b="1" dirty="0" smtClean="0">
                <a:solidFill>
                  <a:schemeClr val="bg1"/>
                </a:solidFill>
                <a:latin typeface="Century Gothic" panose="020B0502020202020204" pitchFamily="34" charset="0"/>
              </a:rPr>
              <a:t>MINI ANNUAL</a:t>
            </a:r>
            <a:endParaRPr lang="en-ZA"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1657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5400000">
            <a:off x="4254765" y="-4259834"/>
            <a:ext cx="629398" cy="9149074"/>
          </a:xfrm>
          <a:prstGeom prst="rect">
            <a:avLst/>
          </a:prstGeom>
          <a:solidFill>
            <a:srgbClr val="D68019"/>
          </a:solidFill>
          <a:ln w="9525">
            <a:solidFill>
              <a:srgbClr val="D6801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2209212" y="44624"/>
            <a:ext cx="509466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3200" b="1" dirty="0">
                <a:solidFill>
                  <a:srgbClr val="FFFFFF"/>
                </a:solidFill>
                <a:latin typeface="Century Gothic" pitchFamily="34" charset="0"/>
                <a:cs typeface="Arial" pitchFamily="34" charset="0"/>
              </a:rPr>
              <a:t>Harvest Training </a:t>
            </a:r>
            <a:r>
              <a:rPr lang="en-ZA" sz="3200" dirty="0">
                <a:solidFill>
                  <a:srgbClr val="FFFFFF"/>
                </a:solidFill>
                <a:latin typeface="Century Gothic" pitchFamily="34" charset="0"/>
                <a:cs typeface="Arial" pitchFamily="34" charset="0"/>
              </a:rPr>
              <a:t>Initiative</a:t>
            </a:r>
            <a:endParaRPr kumimoji="0" lang="en-ZA" sz="320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5073" y="1111941"/>
            <a:ext cx="8820472" cy="2677656"/>
          </a:xfrm>
          <a:prstGeom prst="rect">
            <a:avLst/>
          </a:prstGeom>
          <a:noFill/>
        </p:spPr>
        <p:txBody>
          <a:bodyPr wrap="square" rtlCol="0">
            <a:spAutoFit/>
          </a:bodyPr>
          <a:lstStyle/>
          <a:p>
            <a:r>
              <a:rPr lang="en-US" sz="1200" dirty="0"/>
              <a:t>The Harvest Training Initiative is an Agricultural training </a:t>
            </a:r>
            <a:r>
              <a:rPr lang="en-US" sz="1200" dirty="0" err="1"/>
              <a:t>programme</a:t>
            </a:r>
            <a:r>
              <a:rPr lang="en-US" sz="1200" dirty="0"/>
              <a:t> which seeks to prepare farmers to be fully equipped as Farm Managers and Farming Entrepreneurs. </a:t>
            </a:r>
          </a:p>
          <a:p>
            <a:endParaRPr lang="en-US" sz="1200" dirty="0"/>
          </a:p>
          <a:p>
            <a:r>
              <a:rPr lang="en-US" sz="1200" b="1" dirty="0"/>
              <a:t>Four</a:t>
            </a:r>
            <a:r>
              <a:rPr lang="en-US" sz="1200" dirty="0"/>
              <a:t> students completed phase 3 in December 2018 and presented their business plans. The winner, </a:t>
            </a:r>
            <a:r>
              <a:rPr lang="en-US" sz="1200" dirty="0" err="1"/>
              <a:t>Fezeka</a:t>
            </a:r>
            <a:r>
              <a:rPr lang="en-US" sz="1200" dirty="0"/>
              <a:t> </a:t>
            </a:r>
            <a:r>
              <a:rPr lang="en-US" sz="1200" dirty="0" err="1" smtClean="0"/>
              <a:t>Mndayi</a:t>
            </a:r>
            <a:r>
              <a:rPr lang="en-US" sz="1200" dirty="0" smtClean="0"/>
              <a:t>, </a:t>
            </a:r>
            <a:r>
              <a:rPr lang="en-US" sz="1200" dirty="0"/>
              <a:t>is managing a single span hydroponic tunnel growing tomatoes and cucumbers.  She is managing very well and is able to pay off her loan.</a:t>
            </a:r>
          </a:p>
          <a:p>
            <a:endParaRPr lang="en-US" sz="1200" dirty="0"/>
          </a:p>
          <a:p>
            <a:r>
              <a:rPr lang="en-US" sz="1200" dirty="0"/>
              <a:t>As part of their mission school graduation requirements, </a:t>
            </a:r>
            <a:r>
              <a:rPr lang="en-US" sz="1200" b="1" dirty="0"/>
              <a:t>8</a:t>
            </a:r>
            <a:r>
              <a:rPr lang="en-US" sz="1200" dirty="0"/>
              <a:t> students went on a 4 day mission trip to </a:t>
            </a:r>
            <a:r>
              <a:rPr lang="en-US" sz="1200" dirty="0" err="1"/>
              <a:t>Koringberg</a:t>
            </a:r>
            <a:r>
              <a:rPr lang="en-US" sz="1200" dirty="0"/>
              <a:t> in March 2019. They ministered to </a:t>
            </a:r>
            <a:r>
              <a:rPr lang="en-US" sz="1200" b="1" dirty="0"/>
              <a:t>339</a:t>
            </a:r>
            <a:r>
              <a:rPr lang="en-US" sz="1200" dirty="0"/>
              <a:t> people by running kids clubs, ministering to the elderly, vaccinating 160 livestock and showing the Jesus film.  </a:t>
            </a:r>
            <a:r>
              <a:rPr lang="en-US" sz="1200" b="1" dirty="0"/>
              <a:t>59</a:t>
            </a:r>
            <a:r>
              <a:rPr lang="en-US" sz="1200" dirty="0"/>
              <a:t> people prayed to accept Christ.  </a:t>
            </a:r>
            <a:r>
              <a:rPr lang="en-US" sz="1200" b="1" dirty="0"/>
              <a:t>19</a:t>
            </a:r>
            <a:r>
              <a:rPr lang="en-US" sz="1200" dirty="0"/>
              <a:t> students have finished an Alpha course and attended Live School four </a:t>
            </a:r>
          </a:p>
          <a:p>
            <a:r>
              <a:rPr lang="en-US" sz="1200" dirty="0"/>
              <a:t>times a week. </a:t>
            </a:r>
          </a:p>
          <a:p>
            <a:endParaRPr lang="en-US" sz="1200" dirty="0"/>
          </a:p>
          <a:p>
            <a:r>
              <a:rPr lang="en-US" sz="1200" dirty="0"/>
              <a:t>During this reporting year the HTI </a:t>
            </a:r>
            <a:r>
              <a:rPr lang="en-US" sz="1200" dirty="0" err="1"/>
              <a:t>programme</a:t>
            </a:r>
            <a:r>
              <a:rPr lang="en-US" sz="1200" dirty="0"/>
              <a:t> has served </a:t>
            </a:r>
            <a:r>
              <a:rPr lang="en-US" sz="1200" b="1" dirty="0"/>
              <a:t>294</a:t>
            </a:r>
            <a:r>
              <a:rPr lang="en-US" sz="1200" dirty="0"/>
              <a:t> people.</a:t>
            </a:r>
          </a:p>
          <a:p>
            <a:endParaRPr lang="en-US" sz="1200" dirty="0"/>
          </a:p>
          <a:p>
            <a:pPr algn="just"/>
            <a:r>
              <a:rPr lang="en-ZA" sz="1200" b="1" dirty="0"/>
              <a:t>Gerrit Kleynhans: Harvest Training Initiative Programme Manager</a:t>
            </a:r>
          </a:p>
        </p:txBody>
      </p:sp>
      <p:sp>
        <p:nvSpPr>
          <p:cNvPr id="12" name="Rectangle 2"/>
          <p:cNvSpPr>
            <a:spLocks noChangeArrowheads="1"/>
          </p:cNvSpPr>
          <p:nvPr/>
        </p:nvSpPr>
        <p:spPr bwMode="auto">
          <a:xfrm>
            <a:off x="0" y="4005064"/>
            <a:ext cx="1043608" cy="2852936"/>
          </a:xfrm>
          <a:prstGeom prst="rect">
            <a:avLst/>
          </a:prstGeom>
          <a:solidFill>
            <a:srgbClr val="D68019"/>
          </a:solidFill>
          <a:ln w="9525">
            <a:solidFill>
              <a:srgbClr val="D68019"/>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000" b="1" i="0" u="none" strike="noStrike" cap="none" normalizeH="0" baseline="0" dirty="0">
                <a:ln>
                  <a:noFill/>
                </a:ln>
                <a:solidFill>
                  <a:srgbClr val="FFFFFF"/>
                </a:solidFill>
                <a:effectLst/>
                <a:latin typeface="Century Gothic" panose="020B0502020202020204" pitchFamily="34" charset="0"/>
                <a:cs typeface="Arial" pitchFamily="34" charset="0"/>
              </a:rPr>
              <a:t>Stats </a:t>
            </a:r>
            <a:r>
              <a:rPr kumimoji="0" lang="en-ZA" sz="2000" i="0" u="none" strike="noStrike" cap="none" normalizeH="0" baseline="0" dirty="0">
                <a:ln>
                  <a:noFill/>
                </a:ln>
                <a:solidFill>
                  <a:srgbClr val="FFFFFF"/>
                </a:solidFill>
                <a:effectLst/>
                <a:latin typeface="Century Gothic" panose="020B0502020202020204" pitchFamily="34" charset="0"/>
                <a:cs typeface="Arial" pitchFamily="34" charset="0"/>
              </a:rPr>
              <a:t>at a glance</a:t>
            </a:r>
            <a:endParaRPr kumimoji="0" lang="en-US" sz="200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14" name="Rectangle 13"/>
          <p:cNvSpPr/>
          <p:nvPr/>
        </p:nvSpPr>
        <p:spPr>
          <a:xfrm>
            <a:off x="971600" y="4653136"/>
            <a:ext cx="8072784" cy="2016224"/>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1291748" y="4848551"/>
            <a:ext cx="3832088" cy="1328569"/>
          </a:xfrm>
          <a:prstGeom prst="rect">
            <a:avLst/>
          </a:prstGeom>
        </p:spPr>
        <p:txBody>
          <a:bodyPr wrap="square">
            <a:spAutoFit/>
          </a:bodyPr>
          <a:lstStyle/>
          <a:p>
            <a:pPr algn="ctr">
              <a:spcAft>
                <a:spcPts val="1000"/>
              </a:spcAft>
            </a:pPr>
            <a:r>
              <a:rPr lang="en-ZA" sz="3600" b="1" dirty="0">
                <a:solidFill>
                  <a:srgbClr val="D68019"/>
                </a:solidFill>
                <a:latin typeface="Rockwell"/>
              </a:rPr>
              <a:t>294</a:t>
            </a:r>
            <a:endParaRPr lang="en-ZA" sz="3600" dirty="0"/>
          </a:p>
          <a:p>
            <a:pPr algn="ctr">
              <a:spcAft>
                <a:spcPts val="0"/>
              </a:spcAft>
            </a:pPr>
            <a:r>
              <a:rPr lang="en-US" b="1" dirty="0">
                <a:ea typeface="Times New Roman"/>
                <a:cs typeface="Times New Roman"/>
              </a:rPr>
              <a:t> People reached through the Programme</a:t>
            </a:r>
            <a:endParaRPr lang="en-ZA" dirty="0">
              <a:ea typeface="Times New Roman"/>
              <a:cs typeface="Times New Roman"/>
            </a:endParaRPr>
          </a:p>
        </p:txBody>
      </p:sp>
      <p:sp>
        <p:nvSpPr>
          <p:cNvPr id="7" name="Rectangle 6"/>
          <p:cNvSpPr/>
          <p:nvPr/>
        </p:nvSpPr>
        <p:spPr>
          <a:xfrm>
            <a:off x="5123836" y="4848550"/>
            <a:ext cx="3623951" cy="1328569"/>
          </a:xfrm>
          <a:prstGeom prst="rect">
            <a:avLst/>
          </a:prstGeom>
        </p:spPr>
        <p:txBody>
          <a:bodyPr wrap="square">
            <a:spAutoFit/>
          </a:bodyPr>
          <a:lstStyle/>
          <a:p>
            <a:pPr algn="ctr">
              <a:spcAft>
                <a:spcPts val="1000"/>
              </a:spcAft>
            </a:pPr>
            <a:r>
              <a:rPr lang="en-ZA" sz="3600" b="1" dirty="0">
                <a:solidFill>
                  <a:srgbClr val="D68019"/>
                </a:solidFill>
                <a:latin typeface="Rockwell"/>
              </a:rPr>
              <a:t>19</a:t>
            </a:r>
            <a:endParaRPr lang="en-ZA" sz="3600" dirty="0"/>
          </a:p>
          <a:p>
            <a:pPr algn="ctr">
              <a:spcAft>
                <a:spcPts val="0"/>
              </a:spcAft>
            </a:pPr>
            <a:r>
              <a:rPr lang="en-ZA" b="1" dirty="0">
                <a:ea typeface="Times New Roman"/>
                <a:cs typeface="Times New Roman"/>
              </a:rPr>
              <a:t>Students completed an Alpha course</a:t>
            </a:r>
            <a:endParaRPr lang="en-ZA" sz="1100" dirty="0">
              <a:ea typeface="Times New Roman"/>
              <a:cs typeface="Times New Roman"/>
            </a:endParaRPr>
          </a:p>
        </p:txBody>
      </p:sp>
      <p:pic>
        <p:nvPicPr>
          <p:cNvPr id="5" name="Picture 4">
            <a:extLst>
              <a:ext uri="{FF2B5EF4-FFF2-40B4-BE49-F238E27FC236}">
                <a16:creationId xmlns:a16="http://schemas.microsoft.com/office/drawing/2014/main" id="{2313B6DE-F9C4-4067-BE34-3F42185A6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440" y="2685014"/>
            <a:ext cx="2735944" cy="18241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4194212" y="-4194212"/>
            <a:ext cx="755576"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8" name="Rectangle 4"/>
          <p:cNvSpPr>
            <a:spLocks noChangeArrowheads="1"/>
          </p:cNvSpPr>
          <p:nvPr/>
        </p:nvSpPr>
        <p:spPr bwMode="auto">
          <a:xfrm>
            <a:off x="3155726" y="85399"/>
            <a:ext cx="250902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3200" b="1" dirty="0">
                <a:solidFill>
                  <a:srgbClr val="FFFFFF"/>
                </a:solidFill>
                <a:latin typeface="Century Gothic" pitchFamily="34" charset="0"/>
                <a:cs typeface="Arial" pitchFamily="34" charset="0"/>
              </a:rPr>
              <a:t>Chaplaincy</a:t>
            </a:r>
            <a:endParaRPr kumimoji="0" lang="en-ZA" sz="320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10466" y="692696"/>
            <a:ext cx="8820472" cy="3939540"/>
          </a:xfrm>
          <a:prstGeom prst="rect">
            <a:avLst/>
          </a:prstGeom>
          <a:noFill/>
        </p:spPr>
        <p:txBody>
          <a:bodyPr wrap="square" rtlCol="0">
            <a:spAutoFit/>
          </a:bodyPr>
          <a:lstStyle/>
          <a:p>
            <a:r>
              <a:rPr lang="en-US" sz="1100" i="1" dirty="0"/>
              <a:t>Praise the Lord, all you nations; </a:t>
            </a:r>
            <a:r>
              <a:rPr lang="en-US" sz="1100" i="1" dirty="0" smtClean="0"/>
              <a:t>extol Him </a:t>
            </a:r>
            <a:r>
              <a:rPr lang="en-US" sz="1100" i="1" dirty="0"/>
              <a:t>all you peoples. For his love toward us and the faithfulness of the Lord endures forever. Praise the Lord</a:t>
            </a:r>
            <a:r>
              <a:rPr lang="en-US" sz="1100" dirty="0"/>
              <a:t>. </a:t>
            </a:r>
            <a:r>
              <a:rPr lang="en-US" sz="1100" b="1" dirty="0"/>
              <a:t>Psalm117</a:t>
            </a:r>
          </a:p>
          <a:p>
            <a:endParaRPr lang="en-US" sz="1200" dirty="0"/>
          </a:p>
          <a:p>
            <a:r>
              <a:rPr lang="en-US" sz="1200" dirty="0"/>
              <a:t>During the past year, </a:t>
            </a:r>
            <a:r>
              <a:rPr lang="en-US" sz="1200" b="1" dirty="0"/>
              <a:t>47</a:t>
            </a:r>
            <a:r>
              <a:rPr lang="en-US" sz="1200" dirty="0"/>
              <a:t> of our staff were trained on how to practically share their faith.  We praise the Lord that during the training some recommitted themselves to Christ while others managed to reach people for Christ during the practical </a:t>
            </a:r>
            <a:r>
              <a:rPr lang="en-US" sz="1200" dirty="0" smtClean="0"/>
              <a:t>session.  It </a:t>
            </a:r>
            <a:r>
              <a:rPr lang="en-US" sz="1200" dirty="0"/>
              <a:t>has been encouraging to see some continue to </a:t>
            </a:r>
            <a:r>
              <a:rPr lang="en-US" sz="1200" dirty="0" err="1"/>
              <a:t>evangelise</a:t>
            </a:r>
            <a:r>
              <a:rPr lang="en-US" sz="1200" dirty="0"/>
              <a:t> in their daily work using what they have learnt.</a:t>
            </a:r>
          </a:p>
          <a:p>
            <a:endParaRPr lang="en-US" sz="1200" dirty="0"/>
          </a:p>
          <a:p>
            <a:r>
              <a:rPr lang="en-US" sz="1200" dirty="0"/>
              <a:t>We had three corporate prayer days with the staff during the year and we </a:t>
            </a:r>
          </a:p>
          <a:p>
            <a:r>
              <a:rPr lang="en-US" sz="1200" dirty="0"/>
              <a:t>have weekly prayer meetings on a Wednesday at Capri.  We thank God for </a:t>
            </a:r>
          </a:p>
          <a:p>
            <a:r>
              <a:rPr lang="en-US" sz="1200" dirty="0"/>
              <a:t>our prayerful staff that continue to trust the Lord who is always with us. </a:t>
            </a:r>
            <a:endParaRPr lang="en-US" sz="1200" dirty="0" smtClean="0"/>
          </a:p>
          <a:p>
            <a:endParaRPr lang="en-US" sz="1200" dirty="0"/>
          </a:p>
          <a:p>
            <a:r>
              <a:rPr lang="en-US" sz="1200" dirty="0" smtClean="0"/>
              <a:t>It </a:t>
            </a:r>
            <a:r>
              <a:rPr lang="en-US" sz="1200" dirty="0"/>
              <a:t>is </a:t>
            </a:r>
            <a:r>
              <a:rPr lang="en-US" sz="1200" dirty="0" smtClean="0"/>
              <a:t>a </a:t>
            </a:r>
            <a:r>
              <a:rPr lang="en-US" sz="1200" dirty="0"/>
              <a:t>privilege to minister to the patients in the Health Care Centre on a daily </a:t>
            </a:r>
          </a:p>
          <a:p>
            <a:r>
              <a:rPr lang="en-US" sz="1200" dirty="0"/>
              <a:t>basis to the </a:t>
            </a:r>
            <a:r>
              <a:rPr lang="en-US" sz="1200" b="1" dirty="0"/>
              <a:t>229</a:t>
            </a:r>
            <a:r>
              <a:rPr lang="en-US" sz="1200" dirty="0"/>
              <a:t> patients we had and to share the life-changing Gospel of </a:t>
            </a:r>
          </a:p>
          <a:p>
            <a:r>
              <a:rPr lang="en-US" sz="1200" dirty="0"/>
              <a:t>Jesus Christ. Each one receives a comforting Scripture verse and is prayed for</a:t>
            </a:r>
          </a:p>
          <a:p>
            <a:r>
              <a:rPr lang="en-US" sz="1200" dirty="0"/>
              <a:t>every day. Twice per month a Bereavement support group is facilitated for </a:t>
            </a:r>
          </a:p>
          <a:p>
            <a:r>
              <a:rPr lang="en-US" sz="1200" dirty="0"/>
              <a:t>The Health Care Centre staff. </a:t>
            </a:r>
          </a:p>
          <a:p>
            <a:endParaRPr lang="en-US" sz="1200" dirty="0"/>
          </a:p>
          <a:p>
            <a:r>
              <a:rPr lang="en-US" sz="1200" dirty="0"/>
              <a:t>I praise God for the daily opportunities we have to serve our </a:t>
            </a:r>
            <a:r>
              <a:rPr lang="en-US" sz="1200" dirty="0" err="1"/>
              <a:t>Saviour</a:t>
            </a:r>
            <a:r>
              <a:rPr lang="en-US" sz="1200" dirty="0"/>
              <a:t> and to</a:t>
            </a:r>
          </a:p>
          <a:p>
            <a:r>
              <a:rPr lang="en-US" sz="1200" dirty="0"/>
              <a:t>see the hope and difference that He makes to so many.</a:t>
            </a:r>
          </a:p>
          <a:p>
            <a:endParaRPr lang="en-ZA" sz="1200" dirty="0">
              <a:latin typeface="Century Gothic" panose="020B0502020202020204" pitchFamily="34" charset="0"/>
            </a:endParaRPr>
          </a:p>
          <a:p>
            <a:pPr algn="just"/>
            <a:r>
              <a:rPr lang="en-ZA" sz="1200" b="1" dirty="0" err="1"/>
              <a:t>Noloyiso</a:t>
            </a:r>
            <a:r>
              <a:rPr lang="en-ZA" sz="1200" b="1" dirty="0"/>
              <a:t> </a:t>
            </a:r>
            <a:r>
              <a:rPr lang="en-ZA" sz="1200" b="1" dirty="0" err="1"/>
              <a:t>Mzizana</a:t>
            </a:r>
            <a:r>
              <a:rPr lang="en-ZA" sz="1200" b="1" dirty="0"/>
              <a:t>: Chaplain</a:t>
            </a:r>
          </a:p>
        </p:txBody>
      </p:sp>
      <p:sp>
        <p:nvSpPr>
          <p:cNvPr id="6" name="Rectangle 2">
            <a:extLst>
              <a:ext uri="{FF2B5EF4-FFF2-40B4-BE49-F238E27FC236}">
                <a16:creationId xmlns:a16="http://schemas.microsoft.com/office/drawing/2014/main" id="{A7ECE7A9-E85C-4252-841D-E87DE347C116}"/>
              </a:ext>
            </a:extLst>
          </p:cNvPr>
          <p:cNvSpPr>
            <a:spLocks noChangeArrowheads="1"/>
          </p:cNvSpPr>
          <p:nvPr/>
        </p:nvSpPr>
        <p:spPr bwMode="auto">
          <a:xfrm>
            <a:off x="0" y="4654758"/>
            <a:ext cx="1043608" cy="2203241"/>
          </a:xfrm>
          <a:prstGeom prst="rect">
            <a:avLst/>
          </a:prstGeom>
          <a:solidFill>
            <a:srgbClr val="0000FF"/>
          </a:solidFill>
          <a:ln w="9525">
            <a:solidFill>
              <a:srgbClr val="00B0F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000" b="1" i="0" u="none" strike="noStrike" cap="none" normalizeH="0" baseline="0" dirty="0">
                <a:ln>
                  <a:noFill/>
                </a:ln>
                <a:solidFill>
                  <a:srgbClr val="FFFFFF"/>
                </a:solidFill>
                <a:effectLst/>
                <a:latin typeface="Century Gothic" panose="020B0502020202020204" pitchFamily="34" charset="0"/>
                <a:cs typeface="Arial" pitchFamily="34" charset="0"/>
              </a:rPr>
              <a:t>Stats </a:t>
            </a:r>
            <a:r>
              <a:rPr kumimoji="0" lang="en-ZA" sz="2000" i="0" u="none" strike="noStrike" cap="none" normalizeH="0" baseline="0" dirty="0">
                <a:ln>
                  <a:noFill/>
                </a:ln>
                <a:solidFill>
                  <a:srgbClr val="FFFFFF"/>
                </a:solidFill>
                <a:effectLst/>
                <a:latin typeface="Century Gothic" panose="020B0502020202020204" pitchFamily="34" charset="0"/>
                <a:cs typeface="Arial" pitchFamily="34" charset="0"/>
              </a:rPr>
              <a:t>at a glance</a:t>
            </a:r>
            <a:endParaRPr kumimoji="0" lang="en-US" sz="200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7" name="Rectangle 6">
            <a:extLst>
              <a:ext uri="{FF2B5EF4-FFF2-40B4-BE49-F238E27FC236}">
                <a16:creationId xmlns:a16="http://schemas.microsoft.com/office/drawing/2014/main" id="{D7816CDA-C1CD-4556-B283-F7F27B80EF8A}"/>
              </a:ext>
            </a:extLst>
          </p:cNvPr>
          <p:cNvSpPr/>
          <p:nvPr/>
        </p:nvSpPr>
        <p:spPr>
          <a:xfrm>
            <a:off x="902836" y="4886814"/>
            <a:ext cx="7928102" cy="1854554"/>
          </a:xfrm>
          <a:prstGeom prst="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20ADB4DA-C69E-4017-A1D2-38C2AA12A3AD}"/>
              </a:ext>
            </a:extLst>
          </p:cNvPr>
          <p:cNvSpPr/>
          <p:nvPr/>
        </p:nvSpPr>
        <p:spPr>
          <a:xfrm>
            <a:off x="963704" y="5036295"/>
            <a:ext cx="3660631" cy="1328569"/>
          </a:xfrm>
          <a:prstGeom prst="rect">
            <a:avLst/>
          </a:prstGeom>
        </p:spPr>
        <p:txBody>
          <a:bodyPr wrap="square">
            <a:spAutoFit/>
          </a:bodyPr>
          <a:lstStyle/>
          <a:p>
            <a:pPr algn="ctr">
              <a:spcAft>
                <a:spcPts val="1000"/>
              </a:spcAft>
            </a:pPr>
            <a:r>
              <a:rPr lang="en-ZA" sz="3600" b="1" dirty="0">
                <a:solidFill>
                  <a:srgbClr val="0000FF"/>
                </a:solidFill>
                <a:latin typeface="Rockwell"/>
              </a:rPr>
              <a:t>47</a:t>
            </a:r>
            <a:endParaRPr lang="en-ZA" sz="3600" dirty="0">
              <a:solidFill>
                <a:srgbClr val="0000FF"/>
              </a:solidFill>
            </a:endParaRPr>
          </a:p>
          <a:p>
            <a:pPr algn="ctr">
              <a:spcAft>
                <a:spcPts val="0"/>
              </a:spcAft>
            </a:pPr>
            <a:r>
              <a:rPr lang="en-US" b="1" dirty="0">
                <a:ea typeface="Times New Roman"/>
                <a:cs typeface="Times New Roman"/>
              </a:rPr>
              <a:t> Staff members were trained on how to practically share their faith</a:t>
            </a:r>
            <a:endParaRPr lang="en-ZA" dirty="0">
              <a:ea typeface="Times New Roman"/>
              <a:cs typeface="Times New Roman"/>
            </a:endParaRPr>
          </a:p>
        </p:txBody>
      </p:sp>
      <p:sp>
        <p:nvSpPr>
          <p:cNvPr id="10" name="Rectangle 9">
            <a:extLst>
              <a:ext uri="{FF2B5EF4-FFF2-40B4-BE49-F238E27FC236}">
                <a16:creationId xmlns:a16="http://schemas.microsoft.com/office/drawing/2014/main" id="{F83082C1-364E-4D9A-B128-2C8C03D51AF9}"/>
              </a:ext>
            </a:extLst>
          </p:cNvPr>
          <p:cNvSpPr/>
          <p:nvPr/>
        </p:nvSpPr>
        <p:spPr>
          <a:xfrm>
            <a:off x="4612503" y="5072110"/>
            <a:ext cx="3660631" cy="1328569"/>
          </a:xfrm>
          <a:prstGeom prst="rect">
            <a:avLst/>
          </a:prstGeom>
        </p:spPr>
        <p:txBody>
          <a:bodyPr wrap="square">
            <a:spAutoFit/>
          </a:bodyPr>
          <a:lstStyle/>
          <a:p>
            <a:pPr algn="ctr">
              <a:spcAft>
                <a:spcPts val="1000"/>
              </a:spcAft>
            </a:pPr>
            <a:r>
              <a:rPr lang="en-ZA" sz="3600" b="1" dirty="0" smtClean="0">
                <a:solidFill>
                  <a:srgbClr val="0000FF"/>
                </a:solidFill>
                <a:latin typeface="Rockwell"/>
              </a:rPr>
              <a:t>229</a:t>
            </a:r>
            <a:endParaRPr lang="en-ZA" sz="3600" dirty="0">
              <a:solidFill>
                <a:srgbClr val="0000FF"/>
              </a:solidFill>
            </a:endParaRPr>
          </a:p>
          <a:p>
            <a:pPr algn="ctr">
              <a:spcAft>
                <a:spcPts val="0"/>
              </a:spcAft>
            </a:pPr>
            <a:r>
              <a:rPr lang="en-US" b="1" dirty="0">
                <a:ea typeface="Times New Roman"/>
                <a:cs typeface="Times New Roman"/>
              </a:rPr>
              <a:t> Patients ministered to in the Health Care Centre</a:t>
            </a:r>
            <a:endParaRPr lang="en-ZA" dirty="0">
              <a:ea typeface="Times New Roman"/>
              <a:cs typeface="Times New Roman"/>
            </a:endParaRPr>
          </a:p>
        </p:txBody>
      </p:sp>
      <p:pic>
        <p:nvPicPr>
          <p:cNvPr id="3" name="Picture 2">
            <a:extLst>
              <a:ext uri="{FF2B5EF4-FFF2-40B4-BE49-F238E27FC236}">
                <a16:creationId xmlns:a16="http://schemas.microsoft.com/office/drawing/2014/main" id="{2AA838F4-21A4-4E4F-A918-7A600D7210F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tretch>
            <a:fillRect/>
          </a:stretch>
        </p:blipFill>
        <p:spPr>
          <a:xfrm>
            <a:off x="4971417" y="2063335"/>
            <a:ext cx="4007713" cy="2671536"/>
          </a:xfrm>
          <a:prstGeom prst="rect">
            <a:avLst/>
          </a:prstGeom>
        </p:spPr>
      </p:pic>
    </p:spTree>
    <p:extLst>
      <p:ext uri="{BB962C8B-B14F-4D97-AF65-F5344CB8AC3E}">
        <p14:creationId xmlns:p14="http://schemas.microsoft.com/office/powerpoint/2010/main" val="2473584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4194212" y="-4194212"/>
            <a:ext cx="755576"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00FF"/>
              </a:solidFill>
            </a:endParaRPr>
          </a:p>
        </p:txBody>
      </p:sp>
      <p:sp>
        <p:nvSpPr>
          <p:cNvPr id="1028" name="Rectangle 4"/>
          <p:cNvSpPr>
            <a:spLocks noChangeArrowheads="1"/>
          </p:cNvSpPr>
          <p:nvPr/>
        </p:nvSpPr>
        <p:spPr bwMode="auto">
          <a:xfrm>
            <a:off x="2209212" y="44624"/>
            <a:ext cx="458170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3200" b="1" dirty="0">
                <a:solidFill>
                  <a:srgbClr val="FFFFFF"/>
                </a:solidFill>
                <a:latin typeface="Century Gothic" pitchFamily="34" charset="0"/>
                <a:cs typeface="Arial" pitchFamily="34" charset="0"/>
              </a:rPr>
              <a:t>Teams </a:t>
            </a:r>
            <a:r>
              <a:rPr lang="en-ZA" sz="3200" dirty="0">
                <a:solidFill>
                  <a:srgbClr val="FFFFFF"/>
                </a:solidFill>
                <a:latin typeface="Century Gothic" pitchFamily="34" charset="0"/>
                <a:cs typeface="Arial" pitchFamily="34" charset="0"/>
              </a:rPr>
              <a:t>and Volunteers</a:t>
            </a:r>
            <a:endParaRPr kumimoji="0" lang="en-ZA" sz="320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10932" y="715368"/>
            <a:ext cx="8820472" cy="2200602"/>
          </a:xfrm>
          <a:prstGeom prst="rect">
            <a:avLst/>
          </a:prstGeom>
          <a:noFill/>
        </p:spPr>
        <p:txBody>
          <a:bodyPr wrap="square" rtlCol="0">
            <a:spAutoFit/>
          </a:bodyPr>
          <a:lstStyle/>
          <a:p>
            <a:r>
              <a:rPr lang="en-US" sz="1200" dirty="0"/>
              <a:t>This year Living Hope hosted </a:t>
            </a:r>
            <a:r>
              <a:rPr lang="en-US" sz="1200" b="1" dirty="0"/>
              <a:t>207</a:t>
            </a:r>
            <a:r>
              <a:rPr lang="en-US" sz="1200" dirty="0"/>
              <a:t> people who came to serve the Lord on a short term mission </a:t>
            </a:r>
            <a:r>
              <a:rPr lang="en-US" sz="1200" dirty="0" smtClean="0"/>
              <a:t>at </a:t>
            </a:r>
            <a:r>
              <a:rPr lang="en-US" sz="1200" dirty="0"/>
              <a:t>Living </a:t>
            </a:r>
          </a:p>
          <a:p>
            <a:r>
              <a:rPr lang="en-US" sz="1200" dirty="0"/>
              <a:t>Hope. Teams generally serve for a period of 7 to 10 days and come alongside our staff as they serve the </a:t>
            </a:r>
          </a:p>
          <a:p>
            <a:r>
              <a:rPr lang="en-US" sz="1200" dirty="0"/>
              <a:t>communities through the various </a:t>
            </a:r>
            <a:r>
              <a:rPr lang="en-US" sz="1200" dirty="0" err="1"/>
              <a:t>programmes</a:t>
            </a:r>
            <a:r>
              <a:rPr lang="en-US" sz="1200" dirty="0"/>
              <a:t> that we offer.  Our greatest need for assistance is with </a:t>
            </a:r>
          </a:p>
          <a:p>
            <a:r>
              <a:rPr lang="en-US" sz="1200" dirty="0"/>
              <a:t>Holiday Clubs that run </a:t>
            </a:r>
            <a:r>
              <a:rPr lang="en-US" sz="1200" b="1" dirty="0"/>
              <a:t>8</a:t>
            </a:r>
            <a:r>
              <a:rPr lang="en-US" sz="1200" dirty="0"/>
              <a:t> weeks per year in 5 different communities and the teams add value by providing </a:t>
            </a:r>
          </a:p>
          <a:p>
            <a:r>
              <a:rPr lang="en-US" sz="1200" dirty="0"/>
              <a:t>material resources, help on the ground and encouragement to staff while pouring blessing into the lives of </a:t>
            </a:r>
          </a:p>
          <a:p>
            <a:r>
              <a:rPr lang="en-US" sz="1200" dirty="0"/>
              <a:t>the children in these communities. </a:t>
            </a:r>
            <a:endParaRPr lang="en-US" sz="1200" dirty="0" smtClean="0"/>
          </a:p>
          <a:p>
            <a:endParaRPr lang="en-US" sz="500" dirty="0"/>
          </a:p>
          <a:p>
            <a:r>
              <a:rPr lang="en-US" sz="1200" dirty="0" smtClean="0"/>
              <a:t>I </a:t>
            </a:r>
            <a:r>
              <a:rPr lang="en-US" sz="1200" dirty="0"/>
              <a:t>am always humbled and blessed to see how from planning a </a:t>
            </a:r>
            <a:r>
              <a:rPr lang="en-US" sz="1200" dirty="0" smtClean="0"/>
              <a:t>team’s itinerary </a:t>
            </a:r>
            <a:r>
              <a:rPr lang="en-US" sz="1200" dirty="0"/>
              <a:t>to </a:t>
            </a:r>
            <a:r>
              <a:rPr lang="en-US" sz="1200" dirty="0" smtClean="0"/>
              <a:t>its execution God’s</a:t>
            </a:r>
            <a:br>
              <a:rPr lang="en-US" sz="1200" dirty="0" smtClean="0"/>
            </a:br>
            <a:r>
              <a:rPr lang="en-US" sz="1200" dirty="0" smtClean="0"/>
              <a:t>hand </a:t>
            </a:r>
            <a:r>
              <a:rPr lang="en-US" sz="1200" dirty="0"/>
              <a:t>is evident in the work we do with the teams and also the impact it </a:t>
            </a:r>
            <a:r>
              <a:rPr lang="en-US" sz="1200" dirty="0" smtClean="0"/>
              <a:t>makes</a:t>
            </a:r>
            <a:r>
              <a:rPr lang="en-US" sz="1200" dirty="0"/>
              <a:t>, both on the lives of </a:t>
            </a:r>
            <a:r>
              <a:rPr lang="en-US" sz="1200" dirty="0" smtClean="0"/>
              <a:t>the</a:t>
            </a:r>
            <a:br>
              <a:rPr lang="en-US" sz="1200" dirty="0" smtClean="0"/>
            </a:br>
            <a:r>
              <a:rPr lang="en-US" sz="1200" dirty="0" smtClean="0"/>
              <a:t>team </a:t>
            </a:r>
            <a:r>
              <a:rPr lang="en-US" sz="1200" dirty="0"/>
              <a:t>members as well as those who are served.</a:t>
            </a:r>
            <a:endParaRPr lang="en-ZA" sz="1200" dirty="0"/>
          </a:p>
          <a:p>
            <a:pPr algn="just"/>
            <a:endParaRPr lang="en-ZA" sz="1200" b="1" dirty="0"/>
          </a:p>
          <a:p>
            <a:pPr algn="just"/>
            <a:r>
              <a:rPr lang="en-ZA" sz="1200" b="1" dirty="0"/>
              <a:t>Karen Peiser: </a:t>
            </a:r>
            <a:r>
              <a:rPr lang="en-ZA" sz="1200" b="1" dirty="0" smtClean="0"/>
              <a:t>Teams </a:t>
            </a:r>
            <a:r>
              <a:rPr lang="en-ZA" sz="1200" b="1" dirty="0"/>
              <a:t>Manager</a:t>
            </a:r>
          </a:p>
        </p:txBody>
      </p:sp>
      <p:sp>
        <p:nvSpPr>
          <p:cNvPr id="12" name="Rectangle 2"/>
          <p:cNvSpPr>
            <a:spLocks noChangeArrowheads="1"/>
          </p:cNvSpPr>
          <p:nvPr/>
        </p:nvSpPr>
        <p:spPr bwMode="auto">
          <a:xfrm>
            <a:off x="0" y="4498616"/>
            <a:ext cx="1043608" cy="2359384"/>
          </a:xfrm>
          <a:prstGeom prst="rect">
            <a:avLst/>
          </a:prstGeom>
          <a:solidFill>
            <a:srgbClr val="0000FF"/>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000" b="1" i="0" u="none" strike="noStrike" cap="none" normalizeH="0" baseline="0" dirty="0">
                <a:ln>
                  <a:noFill/>
                </a:ln>
                <a:solidFill>
                  <a:srgbClr val="FFFFFF"/>
                </a:solidFill>
                <a:effectLst/>
                <a:latin typeface="Century Gothic" panose="020B0502020202020204" pitchFamily="34" charset="0"/>
                <a:cs typeface="Arial" pitchFamily="34" charset="0"/>
              </a:rPr>
              <a:t>Stats </a:t>
            </a:r>
            <a:r>
              <a:rPr kumimoji="0" lang="en-ZA" sz="2000" i="0" u="none" strike="noStrike" cap="none" normalizeH="0" baseline="0" dirty="0">
                <a:ln>
                  <a:noFill/>
                </a:ln>
                <a:solidFill>
                  <a:srgbClr val="FFFFFF"/>
                </a:solidFill>
                <a:effectLst/>
                <a:latin typeface="Century Gothic" panose="020B0502020202020204" pitchFamily="34" charset="0"/>
                <a:cs typeface="Arial" pitchFamily="34" charset="0"/>
              </a:rPr>
              <a:t>at a glance</a:t>
            </a:r>
            <a:endParaRPr kumimoji="0" lang="en-US" sz="200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2" name="Rectangle 1"/>
          <p:cNvSpPr/>
          <p:nvPr/>
        </p:nvSpPr>
        <p:spPr>
          <a:xfrm>
            <a:off x="3778776" y="4692306"/>
            <a:ext cx="1955535" cy="1605568"/>
          </a:xfrm>
          <a:prstGeom prst="rect">
            <a:avLst/>
          </a:prstGeom>
        </p:spPr>
        <p:txBody>
          <a:bodyPr wrap="square">
            <a:spAutoFit/>
          </a:bodyPr>
          <a:lstStyle/>
          <a:p>
            <a:pPr lvl="0" algn="ctr">
              <a:spcAft>
                <a:spcPts val="1000"/>
              </a:spcAft>
            </a:pPr>
            <a:r>
              <a:rPr lang="en-ZA" sz="3600" b="1" dirty="0">
                <a:solidFill>
                  <a:srgbClr val="0000FF"/>
                </a:solidFill>
                <a:latin typeface="Rockwell"/>
              </a:rPr>
              <a:t>237</a:t>
            </a:r>
            <a:endParaRPr lang="en-ZA" sz="3600" dirty="0">
              <a:solidFill>
                <a:srgbClr val="0000FF"/>
              </a:solidFill>
            </a:endParaRPr>
          </a:p>
          <a:p>
            <a:pPr lvl="0" algn="ctr"/>
            <a:r>
              <a:rPr lang="en-US" b="1" dirty="0">
                <a:solidFill>
                  <a:prstClr val="black"/>
                </a:solidFill>
                <a:ea typeface="Times New Roman"/>
                <a:cs typeface="Times New Roman"/>
              </a:rPr>
              <a:t>Local and International volunteers</a:t>
            </a:r>
          </a:p>
        </p:txBody>
      </p:sp>
      <p:sp>
        <p:nvSpPr>
          <p:cNvPr id="6" name="Rectangle 5"/>
          <p:cNvSpPr/>
          <p:nvPr/>
        </p:nvSpPr>
        <p:spPr>
          <a:xfrm>
            <a:off x="1142263" y="4669588"/>
            <a:ext cx="2334516" cy="1605568"/>
          </a:xfrm>
          <a:prstGeom prst="rect">
            <a:avLst/>
          </a:prstGeom>
        </p:spPr>
        <p:txBody>
          <a:bodyPr wrap="square">
            <a:spAutoFit/>
          </a:bodyPr>
          <a:lstStyle/>
          <a:p>
            <a:pPr algn="ctr">
              <a:spcAft>
                <a:spcPts val="1000"/>
              </a:spcAft>
            </a:pPr>
            <a:r>
              <a:rPr lang="en-ZA" sz="3600" b="1" dirty="0">
                <a:solidFill>
                  <a:srgbClr val="0000FF"/>
                </a:solidFill>
                <a:latin typeface="Rockwell"/>
              </a:rPr>
              <a:t>207</a:t>
            </a:r>
            <a:endParaRPr lang="en-ZA" sz="3600" dirty="0">
              <a:solidFill>
                <a:srgbClr val="0000FF"/>
              </a:solidFill>
            </a:endParaRPr>
          </a:p>
          <a:p>
            <a:pPr algn="ctr">
              <a:spcAft>
                <a:spcPts val="0"/>
              </a:spcAft>
            </a:pPr>
            <a:r>
              <a:rPr lang="en-US" b="1" dirty="0">
                <a:ea typeface="Times New Roman"/>
                <a:cs typeface="Times New Roman"/>
              </a:rPr>
              <a:t>People served the Lord on a short term mission</a:t>
            </a:r>
            <a:endParaRPr lang="en-ZA" dirty="0">
              <a:ea typeface="Times New Roman"/>
              <a:cs typeface="Times New Roman"/>
            </a:endParaRPr>
          </a:p>
        </p:txBody>
      </p:sp>
      <p:sp>
        <p:nvSpPr>
          <p:cNvPr id="7" name="Rectangle 6"/>
          <p:cNvSpPr/>
          <p:nvPr/>
        </p:nvSpPr>
        <p:spPr>
          <a:xfrm>
            <a:off x="5909951" y="4643000"/>
            <a:ext cx="3078088" cy="1497846"/>
          </a:xfrm>
          <a:prstGeom prst="rect">
            <a:avLst/>
          </a:prstGeom>
        </p:spPr>
        <p:txBody>
          <a:bodyPr wrap="square">
            <a:spAutoFit/>
          </a:bodyPr>
          <a:lstStyle/>
          <a:p>
            <a:pPr lvl="0" algn="ctr">
              <a:spcAft>
                <a:spcPts val="1000"/>
              </a:spcAft>
            </a:pPr>
            <a:r>
              <a:rPr lang="en-ZA" sz="3600" b="1" dirty="0">
                <a:solidFill>
                  <a:srgbClr val="0000FF"/>
                </a:solidFill>
                <a:latin typeface="Rockwell"/>
              </a:rPr>
              <a:t>641%</a:t>
            </a:r>
            <a:endParaRPr lang="en-ZA" sz="3600" dirty="0">
              <a:solidFill>
                <a:srgbClr val="0000FF"/>
              </a:solidFill>
            </a:endParaRPr>
          </a:p>
          <a:p>
            <a:pPr lvl="0" algn="ctr"/>
            <a:r>
              <a:rPr lang="en-US" b="1" dirty="0">
                <a:solidFill>
                  <a:prstClr val="black"/>
                </a:solidFill>
                <a:ea typeface="Times New Roman"/>
                <a:cs typeface="Times New Roman"/>
              </a:rPr>
              <a:t>Increase of volunteers from 2015 to 2019</a:t>
            </a:r>
            <a:endParaRPr lang="en-ZA" dirty="0">
              <a:solidFill>
                <a:prstClr val="black"/>
              </a:solidFill>
              <a:ea typeface="Times New Roman"/>
              <a:cs typeface="Times New Roman"/>
            </a:endParaRPr>
          </a:p>
          <a:p>
            <a:pPr algn="ctr">
              <a:spcAft>
                <a:spcPts val="0"/>
              </a:spcAft>
            </a:pPr>
            <a:endParaRPr lang="en-ZA" sz="1100" dirty="0">
              <a:ea typeface="Times New Roman"/>
              <a:cs typeface="Times New Roman"/>
            </a:endParaRPr>
          </a:p>
        </p:txBody>
      </p:sp>
      <p:cxnSp>
        <p:nvCxnSpPr>
          <p:cNvPr id="15" name="Straight Connector 14"/>
          <p:cNvCxnSpPr/>
          <p:nvPr/>
        </p:nvCxnSpPr>
        <p:spPr>
          <a:xfrm>
            <a:off x="2411760" y="2852936"/>
            <a:ext cx="3096344" cy="0"/>
          </a:xfrm>
          <a:prstGeom prst="line">
            <a:avLst/>
          </a:prstGeom>
          <a:ln w="38100">
            <a:solidFill>
              <a:srgbClr val="0000C8"/>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2922463"/>
            <a:ext cx="8784976" cy="1569660"/>
          </a:xfrm>
          <a:prstGeom prst="rect">
            <a:avLst/>
          </a:prstGeom>
          <a:noFill/>
        </p:spPr>
        <p:txBody>
          <a:bodyPr wrap="square" rtlCol="0">
            <a:spAutoFit/>
          </a:bodyPr>
          <a:lstStyle/>
          <a:p>
            <a:r>
              <a:rPr lang="en-US" sz="1200" dirty="0"/>
              <a:t>In the last year, </a:t>
            </a:r>
            <a:r>
              <a:rPr lang="en-US" sz="1200" b="1" dirty="0"/>
              <a:t>237</a:t>
            </a:r>
            <a:r>
              <a:rPr lang="en-US" sz="1200" dirty="0"/>
              <a:t> local and international volunteers have given freely of themselves in many of our Living </a:t>
            </a:r>
          </a:p>
          <a:p>
            <a:r>
              <a:rPr lang="en-US" sz="1200" dirty="0"/>
              <a:t>Hope </a:t>
            </a:r>
            <a:r>
              <a:rPr lang="en-US" sz="1200" dirty="0" err="1"/>
              <a:t>programmes</a:t>
            </a:r>
            <a:r>
              <a:rPr lang="en-US" sz="1200" dirty="0"/>
              <a:t>. One notable point of our volunteer demographic is the amazing cultural blend of South </a:t>
            </a:r>
          </a:p>
          <a:p>
            <a:r>
              <a:rPr lang="en-US" sz="1200" dirty="0"/>
              <a:t>Africans and foreign nationals that choose to serve with us.  Over the past 4 years, we have seen an </a:t>
            </a:r>
          </a:p>
          <a:p>
            <a:r>
              <a:rPr lang="en-US" sz="1200" dirty="0"/>
              <a:t>incredible increase in our local volunteer work force. We have seen a </a:t>
            </a:r>
            <a:r>
              <a:rPr lang="en-US" sz="1200" b="1" dirty="0"/>
              <a:t>641%</a:t>
            </a:r>
            <a:r>
              <a:rPr lang="en-US" sz="1200" dirty="0"/>
              <a:t> increase over the past </a:t>
            </a:r>
            <a:r>
              <a:rPr lang="en-US" sz="1200" dirty="0" smtClean="0"/>
              <a:t>four </a:t>
            </a:r>
            <a:r>
              <a:rPr lang="en-US" sz="1200" dirty="0"/>
              <a:t>years </a:t>
            </a:r>
          </a:p>
          <a:p>
            <a:r>
              <a:rPr lang="en-US" sz="1200" dirty="0"/>
              <a:t>going from </a:t>
            </a:r>
            <a:r>
              <a:rPr lang="en-US" sz="1200" b="1" dirty="0"/>
              <a:t>29</a:t>
            </a:r>
            <a:r>
              <a:rPr lang="en-US" sz="1200" dirty="0"/>
              <a:t> local volunteers in 2015/16 to </a:t>
            </a:r>
            <a:r>
              <a:rPr lang="en-US" sz="1200" b="1" dirty="0"/>
              <a:t>215</a:t>
            </a:r>
            <a:r>
              <a:rPr lang="en-US" sz="1200" dirty="0"/>
              <a:t> local volunteers in </a:t>
            </a:r>
            <a:r>
              <a:rPr lang="en-US" sz="1200" dirty="0" smtClean="0"/>
              <a:t>2018/19 of which </a:t>
            </a:r>
            <a:r>
              <a:rPr lang="en-US" sz="1200" b="1" dirty="0" smtClean="0"/>
              <a:t>22</a:t>
            </a:r>
            <a:r>
              <a:rPr lang="en-US" sz="1200" dirty="0" smtClean="0"/>
              <a:t> were International </a:t>
            </a:r>
            <a:endParaRPr lang="en-US" sz="1200" dirty="0"/>
          </a:p>
          <a:p>
            <a:r>
              <a:rPr lang="en-US" sz="1200" dirty="0"/>
              <a:t>Volunteers.</a:t>
            </a:r>
          </a:p>
          <a:p>
            <a:endParaRPr lang="en-ZA" sz="1200" dirty="0">
              <a:latin typeface="Century Gothic" panose="020B0502020202020204" pitchFamily="34" charset="0"/>
            </a:endParaRPr>
          </a:p>
          <a:p>
            <a:pPr algn="just"/>
            <a:r>
              <a:rPr lang="en-ZA" sz="1200" b="1" dirty="0"/>
              <a:t>Kenny Kneezle: Volunteer HR Co-ordinator</a:t>
            </a:r>
          </a:p>
        </p:txBody>
      </p:sp>
      <p:sp>
        <p:nvSpPr>
          <p:cNvPr id="17" name="Rectangle 16"/>
          <p:cNvSpPr/>
          <p:nvPr/>
        </p:nvSpPr>
        <p:spPr>
          <a:xfrm>
            <a:off x="899592" y="4609600"/>
            <a:ext cx="8072118" cy="2059760"/>
          </a:xfrm>
          <a:prstGeom prst="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F1AFD3ED-8B37-4DE5-94C2-279681CB2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9498" y="836712"/>
            <a:ext cx="2246998" cy="1497846"/>
          </a:xfrm>
          <a:prstGeom prst="rect">
            <a:avLst/>
          </a:prstGeom>
        </p:spPr>
      </p:pic>
      <p:pic>
        <p:nvPicPr>
          <p:cNvPr id="11" name="Picture 10">
            <a:extLst>
              <a:ext uri="{FF2B5EF4-FFF2-40B4-BE49-F238E27FC236}">
                <a16:creationId xmlns:a16="http://schemas.microsoft.com/office/drawing/2014/main" id="{D3BC6CDE-D9D1-4BA6-ACB8-556FDFA61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727" y="2754935"/>
            <a:ext cx="2246769" cy="1497846"/>
          </a:xfrm>
          <a:prstGeom prst="rect">
            <a:avLst/>
          </a:prstGeom>
        </p:spPr>
      </p:pic>
    </p:spTree>
    <p:extLst>
      <p:ext uri="{BB962C8B-B14F-4D97-AF65-F5344CB8AC3E}">
        <p14:creationId xmlns:p14="http://schemas.microsoft.com/office/powerpoint/2010/main" val="404093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4200447" y="-1010498"/>
            <a:ext cx="743107"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rot="5400000">
            <a:off x="4200447" y="-4227829"/>
            <a:ext cx="743107" cy="914400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a:spLocks noChangeArrowheads="1"/>
          </p:cNvSpPr>
          <p:nvPr/>
        </p:nvSpPr>
        <p:spPr bwMode="auto">
          <a:xfrm>
            <a:off x="2175490" y="-54861"/>
            <a:ext cx="465063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4000" b="1" i="0" u="none" strike="noStrike" cap="none" normalizeH="0" baseline="0" dirty="0">
                <a:ln>
                  <a:noFill/>
                </a:ln>
                <a:solidFill>
                  <a:srgbClr val="FFFFFF"/>
                </a:solidFill>
                <a:effectLst/>
                <a:latin typeface="Century Gothic" pitchFamily="34" charset="0"/>
                <a:cs typeface="Arial" pitchFamily="34" charset="0"/>
              </a:rPr>
              <a:t>Human </a:t>
            </a:r>
            <a:r>
              <a:rPr kumimoji="0" lang="en-ZA" sz="4000" i="0" u="none" strike="noStrike" cap="none" normalizeH="0" baseline="0" dirty="0">
                <a:ln>
                  <a:noFill/>
                </a:ln>
                <a:solidFill>
                  <a:srgbClr val="FFFFFF"/>
                </a:solidFill>
                <a:effectLst/>
                <a:latin typeface="Century Gothic" pitchFamily="34" charset="0"/>
                <a:cs typeface="Arial" pitchFamily="34" charset="0"/>
              </a:rPr>
              <a:t>Resources</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p:nvPr/>
        </p:nvSpPr>
        <p:spPr>
          <a:xfrm>
            <a:off x="0" y="801286"/>
            <a:ext cx="9144000" cy="2123658"/>
          </a:xfrm>
          <a:prstGeom prst="rect">
            <a:avLst/>
          </a:prstGeom>
          <a:noFill/>
        </p:spPr>
        <p:txBody>
          <a:bodyPr wrap="square" rtlCol="0">
            <a:spAutoFit/>
          </a:bodyPr>
          <a:lstStyle/>
          <a:p>
            <a:r>
              <a:rPr lang="en-US" sz="1200" dirty="0"/>
              <a:t>The Living Hope Human Resources department consists of </a:t>
            </a:r>
            <a:r>
              <a:rPr lang="en-US" sz="1200" b="1" dirty="0"/>
              <a:t>2</a:t>
            </a:r>
            <a:r>
              <a:rPr lang="en-US" sz="1200" dirty="0"/>
              <a:t> full time employees and </a:t>
            </a:r>
            <a:r>
              <a:rPr lang="en-US" sz="1200" b="1" dirty="0"/>
              <a:t>1</a:t>
            </a:r>
            <a:r>
              <a:rPr lang="en-US" sz="1200" dirty="0"/>
              <a:t> full time </a:t>
            </a:r>
            <a:r>
              <a:rPr lang="en-US" sz="1200" dirty="0" smtClean="0"/>
              <a:t>volunteer. </a:t>
            </a:r>
            <a:r>
              <a:rPr lang="en-US" sz="1200" dirty="0"/>
              <a:t>O</a:t>
            </a:r>
            <a:r>
              <a:rPr lang="en-US" sz="1200" dirty="0" smtClean="0"/>
              <a:t>ur </a:t>
            </a:r>
            <a:r>
              <a:rPr lang="en-US" sz="1200" dirty="0"/>
              <a:t>volunteer co-ordinates and oversees both local and international volunteers. </a:t>
            </a:r>
          </a:p>
          <a:p>
            <a:endParaRPr lang="en-US" sz="1200" dirty="0"/>
          </a:p>
          <a:p>
            <a:r>
              <a:rPr lang="en-US" sz="1200" dirty="0"/>
              <a:t>For our reporting period (01 April 2018 – 31 March 2019) we employed a total of </a:t>
            </a:r>
            <a:r>
              <a:rPr lang="en-US" sz="1200" b="1" dirty="0"/>
              <a:t>208</a:t>
            </a:r>
            <a:r>
              <a:rPr lang="en-US" sz="1200" dirty="0"/>
              <a:t> staff members. </a:t>
            </a:r>
            <a:r>
              <a:rPr lang="en-US" sz="1200" b="1" dirty="0"/>
              <a:t>175</a:t>
            </a:r>
            <a:r>
              <a:rPr lang="en-US" sz="1200" dirty="0"/>
              <a:t> staff members are employed within the Health </a:t>
            </a:r>
            <a:r>
              <a:rPr lang="en-US" sz="1200" dirty="0" smtClean="0"/>
              <a:t>Sector </a:t>
            </a:r>
            <a:r>
              <a:rPr lang="en-US" sz="1200" dirty="0"/>
              <a:t>(Community Based Services, Health Care Centre, HAST and Addiction Counsellors) and Education </a:t>
            </a:r>
            <a:r>
              <a:rPr lang="en-US" sz="1200" dirty="0" err="1"/>
              <a:t>programmes</a:t>
            </a:r>
            <a:r>
              <a:rPr lang="en-US" sz="1200" dirty="0"/>
              <a:t> (Life Skills Educators). This includes professionally qualified staff such as our Doctor, Nurses and Social Workers.  Our Harvest training Initiative (farming) </a:t>
            </a:r>
            <a:r>
              <a:rPr lang="en-US" sz="1200" dirty="0" err="1"/>
              <a:t>programme</a:t>
            </a:r>
            <a:r>
              <a:rPr lang="en-US" sz="1200" dirty="0"/>
              <a:t> employs </a:t>
            </a:r>
            <a:r>
              <a:rPr lang="en-US" sz="1200" b="1" dirty="0"/>
              <a:t>6</a:t>
            </a:r>
            <a:r>
              <a:rPr lang="en-US" sz="1200" dirty="0"/>
              <a:t> permanent staff members. Support services (Finance, HR, Procurement, M&amp;E, Marketing, Reception, Administrators and Maintenance) </a:t>
            </a:r>
            <a:r>
              <a:rPr lang="en-US" sz="1200" dirty="0" smtClean="0"/>
              <a:t>employs </a:t>
            </a:r>
            <a:r>
              <a:rPr lang="en-US" sz="1200" b="1" dirty="0"/>
              <a:t>19</a:t>
            </a:r>
            <a:r>
              <a:rPr lang="en-US" sz="1200" dirty="0"/>
              <a:t> staff. Senior Management (Executive D</a:t>
            </a:r>
            <a:r>
              <a:rPr lang="en-US" sz="1200" dirty="0" smtClean="0"/>
              <a:t>irector</a:t>
            </a:r>
            <a:r>
              <a:rPr lang="en-US" sz="1200" dirty="0"/>
              <a:t>, </a:t>
            </a:r>
            <a:r>
              <a:rPr lang="en-US" sz="1200" dirty="0" err="1"/>
              <a:t>Programmes</a:t>
            </a:r>
            <a:r>
              <a:rPr lang="en-US" sz="1200" dirty="0"/>
              <a:t> </a:t>
            </a:r>
            <a:r>
              <a:rPr lang="en-US" sz="1200" dirty="0" smtClean="0"/>
              <a:t>Director</a:t>
            </a:r>
            <a:r>
              <a:rPr lang="en-US" sz="1200" dirty="0"/>
              <a:t>, Finance Manager &amp; Programme Managers) employs </a:t>
            </a:r>
            <a:r>
              <a:rPr lang="en-US" sz="1200" b="1" dirty="0"/>
              <a:t>8</a:t>
            </a:r>
            <a:r>
              <a:rPr lang="en-US" sz="1200" dirty="0"/>
              <a:t> staff members.</a:t>
            </a:r>
          </a:p>
          <a:p>
            <a:r>
              <a:rPr lang="en-US" sz="1200" dirty="0"/>
              <a:t>	          	</a:t>
            </a:r>
            <a:endParaRPr lang="en-ZA" sz="500" dirty="0">
              <a:latin typeface="Century Gothic" panose="020B0502020202020204" pitchFamily="34" charset="0"/>
            </a:endParaRPr>
          </a:p>
          <a:p>
            <a:pPr algn="just"/>
            <a:r>
              <a:rPr lang="en-IE" sz="1200" b="1" dirty="0"/>
              <a:t>Kerry-ann Ives:  Human Resources Manager</a:t>
            </a:r>
            <a:endParaRPr lang="en-ZA" sz="1200" b="1" dirty="0"/>
          </a:p>
        </p:txBody>
      </p:sp>
      <p:sp>
        <p:nvSpPr>
          <p:cNvPr id="6" name="Rectangle 5"/>
          <p:cNvSpPr>
            <a:spLocks noChangeArrowheads="1"/>
          </p:cNvSpPr>
          <p:nvPr/>
        </p:nvSpPr>
        <p:spPr bwMode="auto">
          <a:xfrm>
            <a:off x="1324248" y="3225170"/>
            <a:ext cx="66688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4000" b="1" dirty="0">
                <a:solidFill>
                  <a:srgbClr val="FFFFFF"/>
                </a:solidFill>
                <a:latin typeface="Century Gothic" pitchFamily="34" charset="0"/>
                <a:cs typeface="Arial" pitchFamily="34" charset="0"/>
              </a:rPr>
              <a:t>Monitoring </a:t>
            </a:r>
            <a:r>
              <a:rPr lang="en-ZA" sz="4000" dirty="0">
                <a:solidFill>
                  <a:srgbClr val="FFFFFF"/>
                </a:solidFill>
                <a:latin typeface="Century Gothic" pitchFamily="34" charset="0"/>
                <a:cs typeface="Arial" pitchFamily="34" charset="0"/>
              </a:rPr>
              <a:t>and</a:t>
            </a:r>
            <a:r>
              <a:rPr lang="en-ZA" sz="4000" b="1" dirty="0">
                <a:solidFill>
                  <a:srgbClr val="FFFFFF"/>
                </a:solidFill>
                <a:latin typeface="Century Gothic" pitchFamily="34" charset="0"/>
                <a:cs typeface="Arial" pitchFamily="34" charset="0"/>
              </a:rPr>
              <a:t> </a:t>
            </a:r>
            <a:r>
              <a:rPr lang="en-ZA" sz="4000" dirty="0">
                <a:solidFill>
                  <a:srgbClr val="FFFFFF"/>
                </a:solidFill>
                <a:latin typeface="Century Gothic" pitchFamily="34" charset="0"/>
                <a:cs typeface="Arial" pitchFamily="34" charset="0"/>
              </a:rPr>
              <a:t>Evaluation</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1364" y="4145012"/>
            <a:ext cx="9142636" cy="2308324"/>
          </a:xfrm>
          <a:prstGeom prst="rect">
            <a:avLst/>
          </a:prstGeom>
          <a:noFill/>
        </p:spPr>
        <p:txBody>
          <a:bodyPr wrap="square" rtlCol="0">
            <a:spAutoFit/>
          </a:bodyPr>
          <a:lstStyle/>
          <a:p>
            <a:r>
              <a:rPr lang="en-US" sz="1200" dirty="0"/>
              <a:t>“We believe therefore we act”</a:t>
            </a:r>
          </a:p>
          <a:p>
            <a:endParaRPr lang="en-US" sz="1200" dirty="0"/>
          </a:p>
          <a:p>
            <a:r>
              <a:rPr lang="en-US" sz="1200" dirty="0"/>
              <a:t>It is wonderful to see the fruit of what we do as we serve.  Everyone in Living Hope has served so sacrificially.   </a:t>
            </a:r>
          </a:p>
          <a:p>
            <a:r>
              <a:rPr lang="en-US" sz="1200" dirty="0"/>
              <a:t>We have seen a 1.5% increase </a:t>
            </a:r>
            <a:r>
              <a:rPr lang="en-US" sz="1200"/>
              <a:t>of </a:t>
            </a:r>
            <a:r>
              <a:rPr lang="en-US" sz="1200" smtClean="0"/>
              <a:t>individual </a:t>
            </a:r>
            <a:r>
              <a:rPr lang="en-US" sz="1200" dirty="0"/>
              <a:t>people served in </a:t>
            </a:r>
            <a:r>
              <a:rPr lang="en-US" sz="1200" dirty="0" smtClean="0"/>
              <a:t>2018.  </a:t>
            </a:r>
            <a:r>
              <a:rPr lang="en-US" sz="1200" dirty="0"/>
              <a:t>D</a:t>
            </a:r>
            <a:r>
              <a:rPr lang="en-US" sz="1200" dirty="0" smtClean="0"/>
              <a:t>uring </a:t>
            </a:r>
            <a:r>
              <a:rPr lang="en-US" sz="1200" dirty="0"/>
              <a:t>this year we served </a:t>
            </a:r>
            <a:r>
              <a:rPr lang="en-US" sz="1200" b="1" dirty="0"/>
              <a:t>111 798 </a:t>
            </a:r>
            <a:r>
              <a:rPr lang="en-US" sz="1200" dirty="0"/>
              <a:t>compared to 2017 when we </a:t>
            </a:r>
            <a:r>
              <a:rPr lang="en-US" sz="1200" dirty="0" smtClean="0"/>
              <a:t>served</a:t>
            </a:r>
            <a:br>
              <a:rPr lang="en-US" sz="1200" dirty="0" smtClean="0"/>
            </a:br>
            <a:r>
              <a:rPr lang="en-US" sz="1200" dirty="0" smtClean="0"/>
              <a:t> </a:t>
            </a:r>
            <a:r>
              <a:rPr lang="en-US" sz="1200" b="1" dirty="0"/>
              <a:t>110 151 </a:t>
            </a:r>
            <a:r>
              <a:rPr lang="en-US" sz="1200" dirty="0"/>
              <a:t>and a 13% increase over 2016 when we served </a:t>
            </a:r>
            <a:r>
              <a:rPr lang="en-US" sz="1200" b="1" dirty="0"/>
              <a:t>97 809</a:t>
            </a:r>
            <a:r>
              <a:rPr lang="en-US" sz="1200" dirty="0"/>
              <a:t>. The increase in number of individual people served this year is less than last year because we decided to be extremely prudent in our reporting by only reporting 55% of those present in the large groups we run. </a:t>
            </a:r>
            <a:r>
              <a:rPr lang="en-ZA" sz="1200" dirty="0"/>
              <a:t> </a:t>
            </a:r>
          </a:p>
          <a:p>
            <a:endParaRPr lang="en-ZA" sz="1200" dirty="0"/>
          </a:p>
          <a:p>
            <a:r>
              <a:rPr lang="en-US" sz="1200" dirty="0"/>
              <a:t>Our Quality Improvement tracks </a:t>
            </a:r>
            <a:r>
              <a:rPr lang="en-US" sz="1200" b="1" dirty="0"/>
              <a:t>30</a:t>
            </a:r>
            <a:r>
              <a:rPr lang="en-US" sz="1200" dirty="0"/>
              <a:t> Quality goals which are constantly re-evaluated to improve how we do what we do.  The Quality Improvement </a:t>
            </a:r>
            <a:r>
              <a:rPr lang="en-US" sz="1200" dirty="0" err="1"/>
              <a:t>programme</a:t>
            </a:r>
            <a:r>
              <a:rPr lang="en-US" sz="1200" dirty="0"/>
              <a:t> received a 100 percent evaluation during a recent external accreditation review done by the Council for Health Service Accreditation of Southern Africa. </a:t>
            </a:r>
          </a:p>
          <a:p>
            <a:endParaRPr lang="en-ZA" sz="1200" dirty="0"/>
          </a:p>
          <a:p>
            <a:pPr algn="just"/>
            <a:r>
              <a:rPr lang="en-IE" sz="1200" b="1" dirty="0"/>
              <a:t>Tawanda </a:t>
            </a:r>
            <a:r>
              <a:rPr lang="en-IE" sz="1200" b="1" dirty="0" err="1"/>
              <a:t>Mutsigwa</a:t>
            </a:r>
            <a:r>
              <a:rPr lang="en-IE" sz="1200" b="1" dirty="0"/>
              <a:t>:  Monitoring and Evaluation Manager</a:t>
            </a:r>
            <a:endParaRPr lang="en-ZA" sz="1200" b="1" dirty="0"/>
          </a:p>
        </p:txBody>
      </p:sp>
    </p:spTree>
    <p:extLst>
      <p:ext uri="{BB962C8B-B14F-4D97-AF65-F5344CB8AC3E}">
        <p14:creationId xmlns:p14="http://schemas.microsoft.com/office/powerpoint/2010/main" val="402399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4194212" y="-4194212"/>
            <a:ext cx="755576"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a:spLocks noChangeArrowheads="1"/>
          </p:cNvSpPr>
          <p:nvPr/>
        </p:nvSpPr>
        <p:spPr bwMode="auto">
          <a:xfrm>
            <a:off x="2627784" y="54621"/>
            <a:ext cx="358944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600" b="1" i="0" u="none" strike="noStrike" cap="none" normalizeH="0" baseline="0" dirty="0">
                <a:ln>
                  <a:noFill/>
                </a:ln>
                <a:solidFill>
                  <a:srgbClr val="FFFFFF"/>
                </a:solidFill>
                <a:effectLst/>
                <a:latin typeface="Century Gothic" pitchFamily="34" charset="0"/>
                <a:cs typeface="Arial" pitchFamily="34" charset="0"/>
              </a:rPr>
              <a:t>Finance </a:t>
            </a:r>
            <a:r>
              <a:rPr kumimoji="0" lang="en-ZA" sz="3600" i="0" u="none" strike="noStrike" cap="none" normalizeH="0" baseline="0" dirty="0">
                <a:ln>
                  <a:noFill/>
                </a:ln>
                <a:solidFill>
                  <a:srgbClr val="FFFFFF"/>
                </a:solidFill>
                <a:effectLst/>
                <a:latin typeface="Century Gothic" pitchFamily="34" charset="0"/>
                <a:cs typeface="Arial" pitchFamily="34" charset="0"/>
              </a:rPr>
              <a:t>Report</a:t>
            </a:r>
            <a:endParaRPr kumimoji="0" lang="en-ZA" sz="360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19962" y="755574"/>
            <a:ext cx="9131730" cy="1754326"/>
          </a:xfrm>
          <a:prstGeom prst="rect">
            <a:avLst/>
          </a:prstGeom>
          <a:noFill/>
        </p:spPr>
        <p:txBody>
          <a:bodyPr wrap="square" rtlCol="0">
            <a:spAutoFit/>
          </a:bodyPr>
          <a:lstStyle/>
          <a:p>
            <a:r>
              <a:rPr lang="en-US" sz="1200" dirty="0"/>
              <a:t>In the 2018-2019 budget year Living Hope received </a:t>
            </a:r>
            <a:r>
              <a:rPr lang="en-US" sz="1200" b="1" dirty="0"/>
              <a:t>R29 649 344 </a:t>
            </a:r>
            <a:r>
              <a:rPr lang="en-US" sz="1200" dirty="0"/>
              <a:t>in income and expended </a:t>
            </a:r>
            <a:r>
              <a:rPr lang="en-US" sz="1200" b="1" dirty="0"/>
              <a:t>R27 973 677</a:t>
            </a:r>
            <a:r>
              <a:rPr lang="en-US" sz="1200" dirty="0"/>
              <a:t> on our </a:t>
            </a:r>
            <a:r>
              <a:rPr lang="en-US" sz="1200" dirty="0" err="1"/>
              <a:t>programmes</a:t>
            </a:r>
            <a:r>
              <a:rPr lang="en-US" sz="1200" dirty="0"/>
              <a:t>. The income funding increased by 31% mostly due to the huge amount of donation support received for the expansion and capital growth projects. </a:t>
            </a:r>
            <a:r>
              <a:rPr lang="en-ZA" sz="1200" dirty="0" smtClean="0"/>
              <a:t>After </a:t>
            </a:r>
            <a:r>
              <a:rPr lang="en-ZA" sz="1200" dirty="0"/>
              <a:t>deducting allocated funds, we had an operational deficit of R168 </a:t>
            </a:r>
            <a:r>
              <a:rPr lang="en-ZA" sz="1200" dirty="0" smtClean="0"/>
              <a:t>428.</a:t>
            </a:r>
          </a:p>
          <a:p>
            <a:endParaRPr lang="en-ZA" sz="1200" dirty="0"/>
          </a:p>
          <a:p>
            <a:r>
              <a:rPr lang="en-US" sz="1200" dirty="0"/>
              <a:t>This year </a:t>
            </a:r>
            <a:r>
              <a:rPr lang="en-US" sz="1200" b="1" dirty="0"/>
              <a:t>16c</a:t>
            </a:r>
            <a:r>
              <a:rPr lang="en-US" sz="1200" dirty="0"/>
              <a:t> in every Rand or Dollar of funding went to cover administration costs, which means that </a:t>
            </a:r>
            <a:r>
              <a:rPr lang="en-US" sz="1200" b="1" dirty="0"/>
              <a:t>84c</a:t>
            </a:r>
            <a:r>
              <a:rPr lang="en-US" sz="1200" dirty="0"/>
              <a:t> in every Rand or Dollar was directed back into our various ministry </a:t>
            </a:r>
            <a:r>
              <a:rPr lang="en-US" sz="1200" dirty="0" err="1"/>
              <a:t>programmes</a:t>
            </a:r>
            <a:r>
              <a:rPr lang="en-US" sz="1200" dirty="0"/>
              <a:t> and projects to impact the communities (For a more detailed Financial Report see Audited Financial Statements 2019)</a:t>
            </a:r>
          </a:p>
          <a:p>
            <a:pPr algn="just"/>
            <a:endParaRPr lang="en-ZA" sz="1200" dirty="0">
              <a:latin typeface="Century Gothic" panose="020B0502020202020204" pitchFamily="34" charset="0"/>
            </a:endParaRPr>
          </a:p>
          <a:p>
            <a:pPr algn="just"/>
            <a:r>
              <a:rPr lang="en-ZA" sz="1200" b="1" dirty="0"/>
              <a:t>Jessica Bennett: Finance Manager</a:t>
            </a:r>
          </a:p>
        </p:txBody>
      </p:sp>
      <p:sp>
        <p:nvSpPr>
          <p:cNvPr id="7" name="Rectangle 2"/>
          <p:cNvSpPr>
            <a:spLocks noChangeArrowheads="1"/>
          </p:cNvSpPr>
          <p:nvPr/>
        </p:nvSpPr>
        <p:spPr bwMode="auto">
          <a:xfrm>
            <a:off x="0" y="2459910"/>
            <a:ext cx="899592" cy="4398091"/>
          </a:xfrm>
          <a:prstGeom prst="rect">
            <a:avLst/>
          </a:prstGeom>
          <a:solidFill>
            <a:srgbClr val="0000FF"/>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3200" b="1" i="0" u="none" strike="noStrike" cap="none" normalizeH="0" baseline="0" dirty="0">
                <a:ln>
                  <a:noFill/>
                </a:ln>
                <a:solidFill>
                  <a:srgbClr val="FFFFFF"/>
                </a:solidFill>
                <a:effectLst/>
                <a:latin typeface="Century Gothic" panose="020B0502020202020204" pitchFamily="34" charset="0"/>
                <a:cs typeface="Arial" pitchFamily="34" charset="0"/>
              </a:rPr>
              <a:t>Stats</a:t>
            </a:r>
            <a:r>
              <a:rPr kumimoji="0" lang="en-ZA" sz="3200" i="0" u="none" strike="noStrike" cap="none" normalizeH="0" baseline="0" dirty="0">
                <a:ln>
                  <a:noFill/>
                </a:ln>
                <a:solidFill>
                  <a:srgbClr val="FFFFFF"/>
                </a:solidFill>
                <a:effectLst/>
                <a:latin typeface="Century Gothic" panose="020B0502020202020204" pitchFamily="34" charset="0"/>
                <a:cs typeface="Arial" pitchFamily="34" charset="0"/>
              </a:rPr>
              <a:t> at a glance</a:t>
            </a:r>
            <a:endParaRPr kumimoji="0" lang="en-US" sz="32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8" name="Rectangle 7"/>
          <p:cNvSpPr/>
          <p:nvPr/>
        </p:nvSpPr>
        <p:spPr>
          <a:xfrm>
            <a:off x="899592" y="2708920"/>
            <a:ext cx="7992888" cy="3890110"/>
          </a:xfrm>
          <a:prstGeom prst="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9" name="Table 8"/>
          <p:cNvGraphicFramePr>
            <a:graphicFrameLocks noGrp="1"/>
          </p:cNvGraphicFramePr>
          <p:nvPr>
            <p:extLst>
              <p:ext uri="{D42A27DB-BD31-4B8C-83A1-F6EECF244321}">
                <p14:modId xmlns:p14="http://schemas.microsoft.com/office/powerpoint/2010/main" val="1975228517"/>
              </p:ext>
            </p:extLst>
          </p:nvPr>
        </p:nvGraphicFramePr>
        <p:xfrm>
          <a:off x="1245958" y="2369367"/>
          <a:ext cx="7300156" cy="4699008"/>
        </p:xfrm>
        <a:graphic>
          <a:graphicData uri="http://schemas.openxmlformats.org/drawingml/2006/table">
            <a:tbl>
              <a:tblPr/>
              <a:tblGrid>
                <a:gridCol w="3316657">
                  <a:extLst>
                    <a:ext uri="{9D8B030D-6E8A-4147-A177-3AD203B41FA5}">
                      <a16:colId xmlns:a16="http://schemas.microsoft.com/office/drawing/2014/main" val="20000"/>
                    </a:ext>
                  </a:extLst>
                </a:gridCol>
                <a:gridCol w="666842">
                  <a:extLst>
                    <a:ext uri="{9D8B030D-6E8A-4147-A177-3AD203B41FA5}">
                      <a16:colId xmlns:a16="http://schemas.microsoft.com/office/drawing/2014/main" val="20001"/>
                    </a:ext>
                  </a:extLst>
                </a:gridCol>
                <a:gridCol w="3316657">
                  <a:extLst>
                    <a:ext uri="{9D8B030D-6E8A-4147-A177-3AD203B41FA5}">
                      <a16:colId xmlns:a16="http://schemas.microsoft.com/office/drawing/2014/main" val="20002"/>
                    </a:ext>
                  </a:extLst>
                </a:gridCol>
              </a:tblGrid>
              <a:tr h="639993">
                <a:tc>
                  <a:txBody>
                    <a:bodyPr/>
                    <a:lstStyle/>
                    <a:p>
                      <a:pPr algn="ctr">
                        <a:spcAft>
                          <a:spcPts val="1000"/>
                        </a:spcAft>
                      </a:pPr>
                      <a:endParaRPr lang="en-ZA" sz="2000" dirty="0">
                        <a:latin typeface="Calibri"/>
                        <a:ea typeface="Times New Roman"/>
                        <a:cs typeface="Times New Roman"/>
                      </a:endParaRPr>
                    </a:p>
                  </a:txBody>
                  <a:tcPr marL="68580" marR="68580" marT="0" marB="0">
                    <a:lnL>
                      <a:noFill/>
                    </a:lnL>
                    <a:lnR>
                      <a:noFill/>
                    </a:lnR>
                    <a:lnT>
                      <a:noFill/>
                    </a:lnT>
                    <a:lnB>
                      <a:noFill/>
                    </a:lnB>
                    <a:noFill/>
                  </a:tcPr>
                </a:tc>
                <a:tc>
                  <a:txBody>
                    <a:bodyPr/>
                    <a:lstStyle/>
                    <a:p>
                      <a:pPr algn="ctr">
                        <a:spcAft>
                          <a:spcPts val="1000"/>
                        </a:spcAft>
                      </a:pPr>
                      <a:endParaRPr lang="en-ZA" sz="1100" dirty="0">
                        <a:latin typeface="Calibri"/>
                      </a:endParaRPr>
                    </a:p>
                  </a:txBody>
                  <a:tcPr marL="68580" marR="68580" marT="0" marB="0">
                    <a:lnL>
                      <a:noFill/>
                    </a:lnL>
                    <a:lnR>
                      <a:noFill/>
                    </a:lnR>
                    <a:lnT>
                      <a:noFill/>
                    </a:lnT>
                    <a:lnB>
                      <a:noFill/>
                    </a:lnB>
                    <a:noFill/>
                  </a:tcPr>
                </a:tc>
                <a:tc>
                  <a:txBody>
                    <a:bodyPr/>
                    <a:lstStyle/>
                    <a:p>
                      <a:pPr marL="0" algn="ctr" defTabSz="914400" rtl="0" eaLnBrk="1" latinLnBrk="0" hangingPunct="1">
                        <a:spcAft>
                          <a:spcPts val="1000"/>
                        </a:spcAft>
                      </a:pPr>
                      <a:endParaRPr lang="en-ZA" sz="2000" dirty="0">
                        <a:latin typeface="Calibri"/>
                        <a:ea typeface="Times New Roman"/>
                        <a:cs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10000"/>
                  </a:ext>
                </a:extLst>
              </a:tr>
              <a:tr h="2526573">
                <a:tc>
                  <a:txBody>
                    <a:bodyPr/>
                    <a:lstStyle/>
                    <a:p>
                      <a:pPr marL="0" algn="ctr" defTabSz="914400" rtl="0" eaLnBrk="1" latinLnBrk="0" hangingPunct="1">
                        <a:spcAft>
                          <a:spcPts val="1000"/>
                        </a:spcAft>
                      </a:pPr>
                      <a:r>
                        <a:rPr lang="en-ZA" sz="4000" b="1" kern="1200" dirty="0" smtClean="0">
                          <a:solidFill>
                            <a:srgbClr val="0000FF"/>
                          </a:solidFill>
                          <a:latin typeface="Rockwell"/>
                          <a:ea typeface="+mn-ea"/>
                          <a:cs typeface="+mn-cs"/>
                        </a:rPr>
                        <a:t>16c</a:t>
                      </a:r>
                    </a:p>
                    <a:p>
                      <a:pPr algn="ctr">
                        <a:spcAft>
                          <a:spcPts val="1000"/>
                        </a:spcAft>
                      </a:pPr>
                      <a:r>
                        <a:rPr lang="en-US" sz="2000" b="1" dirty="0" smtClean="0">
                          <a:latin typeface="Calibri"/>
                        </a:rPr>
                        <a:t>In</a:t>
                      </a:r>
                      <a:r>
                        <a:rPr lang="en-US" sz="2000" b="1" baseline="0" dirty="0" smtClean="0">
                          <a:latin typeface="Calibri"/>
                        </a:rPr>
                        <a:t> every Rand/Dollar funded goes to cover administration costs</a:t>
                      </a:r>
                    </a:p>
                    <a:p>
                      <a:pPr algn="ctr">
                        <a:spcAft>
                          <a:spcPts val="1000"/>
                        </a:spcAft>
                      </a:pPr>
                      <a:endParaRPr lang="en-US" sz="2000" b="1" baseline="0" dirty="0" smtClean="0">
                        <a:latin typeface="Calibri"/>
                      </a:endParaRPr>
                    </a:p>
                    <a:p>
                      <a:pPr algn="ctr">
                        <a:spcAft>
                          <a:spcPts val="1000"/>
                        </a:spcAft>
                      </a:pPr>
                      <a:r>
                        <a:rPr lang="en-US" sz="4000" b="1" kern="1200" dirty="0" smtClean="0">
                          <a:solidFill>
                            <a:srgbClr val="0000FF"/>
                          </a:solidFill>
                          <a:latin typeface="Rockwell"/>
                          <a:ea typeface="+mn-ea"/>
                          <a:cs typeface="+mn-cs"/>
                        </a:rPr>
                        <a:t>R29 649 344</a:t>
                      </a:r>
                    </a:p>
                    <a:p>
                      <a:pPr algn="ctr">
                        <a:spcAft>
                          <a:spcPts val="1000"/>
                        </a:spcAft>
                      </a:pPr>
                      <a:r>
                        <a:rPr lang="en-US" sz="2000" b="1" baseline="0" dirty="0" smtClean="0">
                          <a:latin typeface="Calibri"/>
                        </a:rPr>
                        <a:t>Income for 2017/2018</a:t>
                      </a:r>
                      <a:endParaRPr lang="en-ZA" sz="2000" dirty="0">
                        <a:latin typeface="Calibri"/>
                      </a:endParaRPr>
                    </a:p>
                  </a:txBody>
                  <a:tcPr marL="68580" marR="68580" marT="0" marB="0">
                    <a:lnL>
                      <a:noFill/>
                    </a:lnL>
                    <a:lnR>
                      <a:noFill/>
                    </a:lnR>
                    <a:lnT>
                      <a:noFill/>
                    </a:lnT>
                    <a:lnB>
                      <a:noFill/>
                    </a:lnB>
                    <a:noFill/>
                  </a:tcPr>
                </a:tc>
                <a:tc>
                  <a:txBody>
                    <a:bodyPr/>
                    <a:lstStyle/>
                    <a:p>
                      <a:pPr algn="ctr">
                        <a:spcAft>
                          <a:spcPts val="1000"/>
                        </a:spcAft>
                      </a:pPr>
                      <a:endParaRPr lang="en-ZA" sz="1100">
                        <a:latin typeface="Calibri"/>
                      </a:endParaRPr>
                    </a:p>
                  </a:txBody>
                  <a:tcPr marL="68580" marR="68580" marT="0" marB="0">
                    <a:lnL>
                      <a:noFill/>
                    </a:lnL>
                    <a:lnR>
                      <a:noFill/>
                    </a:lnR>
                    <a:lnT>
                      <a:noFill/>
                    </a:lnT>
                    <a:lnB>
                      <a:noFill/>
                    </a:lnB>
                    <a:noFill/>
                  </a:tcPr>
                </a:tc>
                <a:tc>
                  <a:txBody>
                    <a:bodyPr/>
                    <a:lstStyle/>
                    <a:p>
                      <a:pPr marL="0" algn="ctr" defTabSz="914400" rtl="0" eaLnBrk="1" latinLnBrk="0" hangingPunct="1">
                        <a:spcAft>
                          <a:spcPts val="1000"/>
                        </a:spcAft>
                      </a:pPr>
                      <a:r>
                        <a:rPr lang="en-ZA" sz="4000" b="1" kern="1200" dirty="0">
                          <a:solidFill>
                            <a:srgbClr val="0000FF"/>
                          </a:solidFill>
                          <a:latin typeface="Rockwell"/>
                          <a:ea typeface="+mn-ea"/>
                          <a:cs typeface="+mn-cs"/>
                        </a:rPr>
                        <a:t>84c</a:t>
                      </a:r>
                    </a:p>
                    <a:p>
                      <a:pPr algn="ctr">
                        <a:spcAft>
                          <a:spcPts val="0"/>
                        </a:spcAft>
                      </a:pPr>
                      <a:r>
                        <a:rPr lang="en-US" sz="2000" b="1" dirty="0">
                          <a:latin typeface="Calibri"/>
                          <a:ea typeface="Times New Roman"/>
                          <a:cs typeface="Times New Roman"/>
                        </a:rPr>
                        <a:t> In</a:t>
                      </a:r>
                      <a:r>
                        <a:rPr lang="en-US" sz="2000" b="1" baseline="0" dirty="0">
                          <a:latin typeface="Calibri"/>
                          <a:ea typeface="Times New Roman"/>
                          <a:cs typeface="Times New Roman"/>
                        </a:rPr>
                        <a:t> every Rand/Dollar raised goes directly into our various </a:t>
                      </a:r>
                      <a:r>
                        <a:rPr lang="en-US" sz="2000" b="1" baseline="0" dirty="0" err="1" smtClean="0">
                          <a:latin typeface="Calibri"/>
                          <a:ea typeface="Times New Roman"/>
                          <a:cs typeface="Times New Roman"/>
                        </a:rPr>
                        <a:t>programmes</a:t>
                      </a:r>
                      <a:endParaRPr lang="en-US" sz="2000" b="1" baseline="0" dirty="0" smtClean="0">
                        <a:latin typeface="Calibri"/>
                        <a:ea typeface="Times New Roman"/>
                        <a:cs typeface="Times New Roman"/>
                      </a:endParaRPr>
                    </a:p>
                    <a:p>
                      <a:pPr algn="ctr">
                        <a:spcAft>
                          <a:spcPts val="0"/>
                        </a:spcAft>
                      </a:pPr>
                      <a:endParaRPr lang="en-US" sz="2000" b="1" baseline="0" dirty="0" smtClean="0">
                        <a:latin typeface="Calibri"/>
                        <a:ea typeface="Times New Roman"/>
                        <a:cs typeface="Times New Roman"/>
                      </a:endParaRPr>
                    </a:p>
                    <a:p>
                      <a:pPr algn="ctr">
                        <a:spcAft>
                          <a:spcPts val="0"/>
                        </a:spcAft>
                      </a:pPr>
                      <a:endParaRPr lang="en-US" sz="2000" b="1" baseline="0" dirty="0" smtClean="0">
                        <a:latin typeface="Calibri"/>
                        <a:ea typeface="Times New Roman"/>
                        <a:cs typeface="Times New Roman"/>
                      </a:endParaRPr>
                    </a:p>
                    <a:p>
                      <a:pPr algn="ctr">
                        <a:spcAft>
                          <a:spcPts val="0"/>
                        </a:spcAft>
                      </a:pPr>
                      <a:r>
                        <a:rPr lang="en-US" sz="4000" b="1" kern="1200" dirty="0" smtClean="0">
                          <a:solidFill>
                            <a:srgbClr val="0000FF"/>
                          </a:solidFill>
                          <a:latin typeface="Rockwell"/>
                          <a:ea typeface="+mn-ea"/>
                          <a:cs typeface="+mn-cs"/>
                        </a:rPr>
                        <a:t>R27 973 667</a:t>
                      </a:r>
                    </a:p>
                    <a:p>
                      <a:pPr algn="ctr">
                        <a:spcAft>
                          <a:spcPts val="0"/>
                        </a:spcAft>
                      </a:pPr>
                      <a:r>
                        <a:rPr lang="en-US" sz="2000" b="1" baseline="0" dirty="0" smtClean="0">
                          <a:latin typeface="Calibri"/>
                          <a:ea typeface="Times New Roman"/>
                          <a:cs typeface="Times New Roman"/>
                        </a:rPr>
                        <a:t>Expenses &amp; Capital Projects for 2017/2018</a:t>
                      </a:r>
                      <a:endParaRPr lang="en-ZA" sz="2000" dirty="0">
                        <a:latin typeface="Calibri"/>
                        <a:ea typeface="Times New Roman"/>
                        <a:cs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10001"/>
                  </a:ext>
                </a:extLst>
              </a:tr>
              <a:tr h="579215">
                <a:tc>
                  <a:txBody>
                    <a:bodyPr/>
                    <a:lstStyle/>
                    <a:p>
                      <a:endParaRPr lang="en-ZA" dirty="0"/>
                    </a:p>
                  </a:txBody>
                  <a:tcPr marL="68580" marR="68580" marT="0" marB="0">
                    <a:lnL>
                      <a:noFill/>
                    </a:lnL>
                    <a:lnR>
                      <a:noFill/>
                    </a:lnR>
                    <a:lnT>
                      <a:noFill/>
                    </a:lnT>
                    <a:lnB>
                      <a:noFill/>
                    </a:lnB>
                    <a:noFill/>
                  </a:tcPr>
                </a:tc>
                <a:tc>
                  <a:txBody>
                    <a:bodyPr/>
                    <a:lstStyle/>
                    <a:p>
                      <a:endParaRPr lang="en-ZA" dirty="0"/>
                    </a:p>
                  </a:txBody>
                  <a:tcPr marL="68580" marR="68580" marT="0" marB="0">
                    <a:lnL>
                      <a:noFill/>
                    </a:lnL>
                    <a:lnR>
                      <a:noFill/>
                    </a:lnR>
                    <a:lnT>
                      <a:noFill/>
                    </a:lnT>
                    <a:lnB>
                      <a:noFill/>
                    </a:lnB>
                    <a:noFill/>
                  </a:tcPr>
                </a:tc>
                <a:tc>
                  <a:txBody>
                    <a:bodyPr/>
                    <a:lstStyle/>
                    <a:p>
                      <a:pPr marL="0" algn="ctr" defTabSz="914400" rtl="0" eaLnBrk="1" latinLnBrk="0" hangingPunct="1">
                        <a:spcAft>
                          <a:spcPts val="1000"/>
                        </a:spcAft>
                      </a:pPr>
                      <a:endParaRPr lang="en-ZA" sz="2000" dirty="0">
                        <a:latin typeface="Calibri"/>
                        <a:ea typeface="Times New Roman"/>
                        <a:cs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2492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4194168" y="-4211149"/>
            <a:ext cx="755576"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a:spLocks noChangeArrowheads="1"/>
          </p:cNvSpPr>
          <p:nvPr/>
        </p:nvSpPr>
        <p:spPr bwMode="auto">
          <a:xfrm>
            <a:off x="1898538" y="55225"/>
            <a:ext cx="472597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600" b="1" i="0" u="none" strike="noStrike" cap="none" normalizeH="0" baseline="0" dirty="0">
                <a:ln>
                  <a:noFill/>
                </a:ln>
                <a:solidFill>
                  <a:srgbClr val="FFFFFF"/>
                </a:solidFill>
                <a:effectLst/>
                <a:latin typeface="Century Gothic" pitchFamily="34" charset="0"/>
                <a:cs typeface="Arial" pitchFamily="34" charset="0"/>
              </a:rPr>
              <a:t>Contact </a:t>
            </a:r>
            <a:r>
              <a:rPr kumimoji="0" lang="en-ZA" sz="3600" i="0" u="none" strike="noStrike" cap="none" normalizeH="0" baseline="0" dirty="0">
                <a:ln>
                  <a:noFill/>
                </a:ln>
                <a:solidFill>
                  <a:srgbClr val="FFFFFF"/>
                </a:solidFill>
                <a:effectLst/>
                <a:latin typeface="Century Gothic" pitchFamily="34" charset="0"/>
                <a:cs typeface="Arial" pitchFamily="34" charset="0"/>
              </a:rPr>
              <a:t>Living Hope</a:t>
            </a:r>
            <a:endParaRPr kumimoji="0" lang="en-ZA" sz="360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1688590" y="2912814"/>
            <a:ext cx="2032580" cy="523220"/>
          </a:xfrm>
          <a:prstGeom prst="rect">
            <a:avLst/>
          </a:prstGeom>
          <a:noFill/>
        </p:spPr>
        <p:txBody>
          <a:bodyPr wrap="square" rtlCol="0">
            <a:spAutoFit/>
          </a:bodyPr>
          <a:lstStyle/>
          <a:p>
            <a:pPr algn="ctr"/>
            <a:r>
              <a:rPr lang="en-ZA" sz="1400" b="1" dirty="0">
                <a:solidFill>
                  <a:srgbClr val="0000C8"/>
                </a:solidFill>
              </a:rPr>
              <a:t>Website</a:t>
            </a:r>
          </a:p>
          <a:p>
            <a:pPr algn="ctr"/>
            <a:r>
              <a:rPr lang="en-ZA" sz="1400" dirty="0"/>
              <a:t>www.livinghope.co.za</a:t>
            </a:r>
          </a:p>
        </p:txBody>
      </p:sp>
      <p:grpSp>
        <p:nvGrpSpPr>
          <p:cNvPr id="10" name="Group 9"/>
          <p:cNvGrpSpPr/>
          <p:nvPr/>
        </p:nvGrpSpPr>
        <p:grpSpPr>
          <a:xfrm>
            <a:off x="700660" y="1272935"/>
            <a:ext cx="978669" cy="943094"/>
            <a:chOff x="683568" y="2492896"/>
            <a:chExt cx="1152128" cy="1080120"/>
          </a:xfrm>
        </p:grpSpPr>
        <p:sp>
          <p:nvSpPr>
            <p:cNvPr id="11" name="Oval 10"/>
            <p:cNvSpPr/>
            <p:nvPr/>
          </p:nvSpPr>
          <p:spPr>
            <a:xfrm>
              <a:off x="683568" y="2492896"/>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12" name="Picture 11" descr="download.png"/>
            <p:cNvPicPr>
              <a:picLocks noChangeAspect="1"/>
            </p:cNvPicPr>
            <p:nvPr/>
          </p:nvPicPr>
          <p:blipFill>
            <a:blip r:embed="rId2"/>
            <a:stretch>
              <a:fillRect/>
            </a:stretch>
          </p:blipFill>
          <p:spPr>
            <a:xfrm>
              <a:off x="899592" y="2672358"/>
              <a:ext cx="720080" cy="720080"/>
            </a:xfrm>
            <a:prstGeom prst="rect">
              <a:avLst/>
            </a:prstGeom>
          </p:spPr>
        </p:pic>
      </p:grpSp>
      <p:grpSp>
        <p:nvGrpSpPr>
          <p:cNvPr id="13" name="Group 12"/>
          <p:cNvGrpSpPr/>
          <p:nvPr/>
        </p:nvGrpSpPr>
        <p:grpSpPr>
          <a:xfrm>
            <a:off x="4571955" y="1249877"/>
            <a:ext cx="978669" cy="943094"/>
            <a:chOff x="4572000" y="476672"/>
            <a:chExt cx="1152128" cy="1080120"/>
          </a:xfrm>
        </p:grpSpPr>
        <p:sp>
          <p:nvSpPr>
            <p:cNvPr id="14" name="Oval 13"/>
            <p:cNvSpPr/>
            <p:nvPr/>
          </p:nvSpPr>
          <p:spPr>
            <a:xfrm>
              <a:off x="4572000" y="476672"/>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15" name="Picture 14" descr="twitter-bird-shape_408-63949.jpg"/>
            <p:cNvPicPr preferRelativeResize="0">
              <a:picLocks/>
            </p:cNvPicPr>
            <p:nvPr/>
          </p:nvPicPr>
          <p:blipFill>
            <a:blip r:embed="rId3"/>
            <a:stretch>
              <a:fillRect/>
            </a:stretch>
          </p:blipFill>
          <p:spPr>
            <a:xfrm>
              <a:off x="4745136" y="692696"/>
              <a:ext cx="834976" cy="648072"/>
            </a:xfrm>
            <a:prstGeom prst="rect">
              <a:avLst/>
            </a:prstGeom>
          </p:spPr>
        </p:pic>
      </p:grpSp>
      <p:grpSp>
        <p:nvGrpSpPr>
          <p:cNvPr id="16" name="Group 15"/>
          <p:cNvGrpSpPr/>
          <p:nvPr/>
        </p:nvGrpSpPr>
        <p:grpSpPr>
          <a:xfrm>
            <a:off x="741101" y="2682519"/>
            <a:ext cx="938228" cy="965284"/>
            <a:chOff x="2267744" y="1340768"/>
            <a:chExt cx="1152128" cy="1080120"/>
          </a:xfrm>
        </p:grpSpPr>
        <p:sp>
          <p:nvSpPr>
            <p:cNvPr id="17" name="Oval 16"/>
            <p:cNvSpPr/>
            <p:nvPr/>
          </p:nvSpPr>
          <p:spPr>
            <a:xfrm>
              <a:off x="2267744" y="1340768"/>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18" name="Picture 17" descr="keypboard 2.png"/>
            <p:cNvPicPr>
              <a:picLocks noChangeAspect="1"/>
            </p:cNvPicPr>
            <p:nvPr/>
          </p:nvPicPr>
          <p:blipFill>
            <a:blip r:embed="rId4"/>
            <a:stretch>
              <a:fillRect/>
            </a:stretch>
          </p:blipFill>
          <p:spPr>
            <a:xfrm>
              <a:off x="2411760" y="1412776"/>
              <a:ext cx="864096" cy="864096"/>
            </a:xfrm>
            <a:prstGeom prst="rect">
              <a:avLst/>
            </a:prstGeom>
          </p:spPr>
        </p:pic>
      </p:grpSp>
      <p:grpSp>
        <p:nvGrpSpPr>
          <p:cNvPr id="19" name="Group 18"/>
          <p:cNvGrpSpPr/>
          <p:nvPr/>
        </p:nvGrpSpPr>
        <p:grpSpPr>
          <a:xfrm>
            <a:off x="4571954" y="2775575"/>
            <a:ext cx="978669" cy="943094"/>
            <a:chOff x="3995936" y="2564904"/>
            <a:chExt cx="1152128" cy="1080120"/>
          </a:xfrm>
        </p:grpSpPr>
        <p:sp>
          <p:nvSpPr>
            <p:cNvPr id="20" name="Oval 19"/>
            <p:cNvSpPr/>
            <p:nvPr/>
          </p:nvSpPr>
          <p:spPr>
            <a:xfrm>
              <a:off x="3995936" y="2564904"/>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21" name="Picture 20" descr="27630.png"/>
            <p:cNvPicPr preferRelativeResize="0">
              <a:picLocks/>
            </p:cNvPicPr>
            <p:nvPr/>
          </p:nvPicPr>
          <p:blipFill>
            <a:blip r:embed="rId5"/>
            <a:stretch>
              <a:fillRect/>
            </a:stretch>
          </p:blipFill>
          <p:spPr>
            <a:xfrm>
              <a:off x="4139952" y="2636912"/>
              <a:ext cx="864096" cy="769584"/>
            </a:xfrm>
            <a:prstGeom prst="rect">
              <a:avLst/>
            </a:prstGeom>
          </p:spPr>
        </p:pic>
      </p:grpSp>
      <p:grpSp>
        <p:nvGrpSpPr>
          <p:cNvPr id="22" name="Group 21"/>
          <p:cNvGrpSpPr/>
          <p:nvPr/>
        </p:nvGrpSpPr>
        <p:grpSpPr>
          <a:xfrm>
            <a:off x="4571953" y="4286106"/>
            <a:ext cx="978669" cy="943094"/>
            <a:chOff x="1259632" y="4221088"/>
            <a:chExt cx="1152128" cy="1080120"/>
          </a:xfrm>
        </p:grpSpPr>
        <p:sp>
          <p:nvSpPr>
            <p:cNvPr id="23" name="Oval 22"/>
            <p:cNvSpPr/>
            <p:nvPr/>
          </p:nvSpPr>
          <p:spPr>
            <a:xfrm>
              <a:off x="1259632" y="4221088"/>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24" name="Picture 23" descr="mail_icon_clip_art_9640.jpg"/>
            <p:cNvPicPr preferRelativeResize="0">
              <a:picLocks/>
            </p:cNvPicPr>
            <p:nvPr/>
          </p:nvPicPr>
          <p:blipFill>
            <a:blip r:embed="rId6"/>
            <a:stretch>
              <a:fillRect/>
            </a:stretch>
          </p:blipFill>
          <p:spPr>
            <a:xfrm>
              <a:off x="1403648" y="4509120"/>
              <a:ext cx="864000" cy="540000"/>
            </a:xfrm>
            <a:prstGeom prst="rect">
              <a:avLst/>
            </a:prstGeom>
          </p:spPr>
        </p:pic>
      </p:grpSp>
      <p:grpSp>
        <p:nvGrpSpPr>
          <p:cNvPr id="25" name="Group 24"/>
          <p:cNvGrpSpPr/>
          <p:nvPr/>
        </p:nvGrpSpPr>
        <p:grpSpPr>
          <a:xfrm>
            <a:off x="720880" y="4251347"/>
            <a:ext cx="978669" cy="943094"/>
            <a:chOff x="1259632" y="4221088"/>
            <a:chExt cx="1152128" cy="1080120"/>
          </a:xfrm>
        </p:grpSpPr>
        <p:sp>
          <p:nvSpPr>
            <p:cNvPr id="26" name="Oval 25"/>
            <p:cNvSpPr/>
            <p:nvPr/>
          </p:nvSpPr>
          <p:spPr>
            <a:xfrm>
              <a:off x="1259632" y="4221088"/>
              <a:ext cx="1152128" cy="108012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a:p>
          </p:txBody>
        </p:sp>
        <p:pic>
          <p:nvPicPr>
            <p:cNvPr id="27" name="Picture 26" descr="mail_icon_clip_art_9640.jpg"/>
            <p:cNvPicPr preferRelativeResize="0">
              <a:picLocks/>
            </p:cNvPicPr>
            <p:nvPr/>
          </p:nvPicPr>
          <p:blipFill>
            <a:blip r:embed="rId6"/>
            <a:stretch>
              <a:fillRect/>
            </a:stretch>
          </p:blipFill>
          <p:spPr>
            <a:xfrm>
              <a:off x="1403648" y="4509120"/>
              <a:ext cx="864000" cy="540000"/>
            </a:xfrm>
            <a:prstGeom prst="rect">
              <a:avLst/>
            </a:prstGeom>
          </p:spPr>
        </p:pic>
      </p:grpSp>
      <p:sp>
        <p:nvSpPr>
          <p:cNvPr id="46" name="TextBox 45"/>
          <p:cNvSpPr txBox="1"/>
          <p:nvPr/>
        </p:nvSpPr>
        <p:spPr>
          <a:xfrm>
            <a:off x="6042857" y="2937420"/>
            <a:ext cx="2032580" cy="523220"/>
          </a:xfrm>
          <a:prstGeom prst="rect">
            <a:avLst/>
          </a:prstGeom>
          <a:noFill/>
        </p:spPr>
        <p:txBody>
          <a:bodyPr wrap="square" rtlCol="0">
            <a:spAutoFit/>
          </a:bodyPr>
          <a:lstStyle/>
          <a:p>
            <a:pPr algn="ctr"/>
            <a:r>
              <a:rPr lang="en-ZA" sz="1400" b="1" dirty="0">
                <a:solidFill>
                  <a:srgbClr val="0000C8"/>
                </a:solidFill>
              </a:rPr>
              <a:t>Email</a:t>
            </a:r>
          </a:p>
          <a:p>
            <a:pPr algn="ctr"/>
            <a:r>
              <a:rPr lang="en-ZA" sz="1400" dirty="0"/>
              <a:t>office@livinghope.co.za</a:t>
            </a:r>
          </a:p>
        </p:txBody>
      </p:sp>
      <p:sp>
        <p:nvSpPr>
          <p:cNvPr id="47" name="TextBox 46"/>
          <p:cNvSpPr txBox="1"/>
          <p:nvPr/>
        </p:nvSpPr>
        <p:spPr>
          <a:xfrm>
            <a:off x="6042857" y="1438496"/>
            <a:ext cx="2032580" cy="523220"/>
          </a:xfrm>
          <a:prstGeom prst="rect">
            <a:avLst/>
          </a:prstGeom>
          <a:noFill/>
        </p:spPr>
        <p:txBody>
          <a:bodyPr wrap="square" rtlCol="0">
            <a:spAutoFit/>
          </a:bodyPr>
          <a:lstStyle/>
          <a:p>
            <a:pPr algn="ctr"/>
            <a:r>
              <a:rPr lang="en-ZA" sz="1400" b="1" dirty="0">
                <a:solidFill>
                  <a:srgbClr val="0000C8"/>
                </a:solidFill>
              </a:rPr>
              <a:t>Twitter</a:t>
            </a:r>
          </a:p>
          <a:p>
            <a:pPr algn="ctr"/>
            <a:r>
              <a:rPr lang="en-ZA" sz="1400" dirty="0" err="1"/>
              <a:t>LivingHopeZA</a:t>
            </a:r>
            <a:endParaRPr lang="en-ZA" sz="1400" dirty="0"/>
          </a:p>
        </p:txBody>
      </p:sp>
      <p:sp>
        <p:nvSpPr>
          <p:cNvPr id="48" name="TextBox 47"/>
          <p:cNvSpPr txBox="1"/>
          <p:nvPr/>
        </p:nvSpPr>
        <p:spPr>
          <a:xfrm>
            <a:off x="1898538" y="1495497"/>
            <a:ext cx="2032580" cy="523220"/>
          </a:xfrm>
          <a:prstGeom prst="rect">
            <a:avLst/>
          </a:prstGeom>
          <a:noFill/>
        </p:spPr>
        <p:txBody>
          <a:bodyPr wrap="square" rtlCol="0">
            <a:spAutoFit/>
          </a:bodyPr>
          <a:lstStyle/>
          <a:p>
            <a:pPr algn="ctr"/>
            <a:r>
              <a:rPr lang="en-ZA" sz="1400" b="1" dirty="0">
                <a:solidFill>
                  <a:srgbClr val="0000C8"/>
                </a:solidFill>
              </a:rPr>
              <a:t>Facebook</a:t>
            </a:r>
          </a:p>
          <a:p>
            <a:pPr algn="ctr"/>
            <a:r>
              <a:rPr lang="en-ZA" sz="1400" dirty="0" err="1"/>
              <a:t>LivingHopeSouthAfrica</a:t>
            </a:r>
            <a:endParaRPr lang="en-ZA" sz="1400" dirty="0"/>
          </a:p>
        </p:txBody>
      </p:sp>
      <p:sp>
        <p:nvSpPr>
          <p:cNvPr id="49" name="TextBox 48"/>
          <p:cNvSpPr txBox="1"/>
          <p:nvPr/>
        </p:nvSpPr>
        <p:spPr>
          <a:xfrm>
            <a:off x="1898538" y="4451114"/>
            <a:ext cx="2032580" cy="2031325"/>
          </a:xfrm>
          <a:prstGeom prst="rect">
            <a:avLst/>
          </a:prstGeom>
          <a:noFill/>
        </p:spPr>
        <p:txBody>
          <a:bodyPr wrap="square" rtlCol="0">
            <a:spAutoFit/>
          </a:bodyPr>
          <a:lstStyle/>
          <a:p>
            <a:pPr algn="ctr"/>
            <a:r>
              <a:rPr lang="en-ZA" sz="1400" b="1" dirty="0">
                <a:solidFill>
                  <a:srgbClr val="0000C8"/>
                </a:solidFill>
              </a:rPr>
              <a:t>South Africa</a:t>
            </a:r>
          </a:p>
          <a:p>
            <a:pPr algn="ctr"/>
            <a:r>
              <a:rPr lang="en-ZA" sz="1400" dirty="0"/>
              <a:t>7 Kommetjie Road,</a:t>
            </a:r>
          </a:p>
          <a:p>
            <a:pPr algn="ctr"/>
            <a:r>
              <a:rPr lang="en-ZA" sz="1400" dirty="0"/>
              <a:t>Opposite Food Zone, Capri</a:t>
            </a:r>
          </a:p>
          <a:p>
            <a:pPr algn="ctr"/>
            <a:r>
              <a:rPr lang="en-ZA" sz="1400" dirty="0"/>
              <a:t>021 784 2800</a:t>
            </a:r>
          </a:p>
          <a:p>
            <a:pPr algn="ctr"/>
            <a:r>
              <a:rPr lang="en-ZA" sz="1400" dirty="0"/>
              <a:t>PO Box 1700</a:t>
            </a:r>
          </a:p>
          <a:p>
            <a:pPr algn="ctr"/>
            <a:r>
              <a:rPr lang="en-ZA" sz="1400" dirty="0"/>
              <a:t>Sun Valley, South Africa</a:t>
            </a:r>
          </a:p>
          <a:p>
            <a:pPr algn="ctr"/>
            <a:r>
              <a:rPr lang="en-ZA" sz="1400" dirty="0"/>
              <a:t>7985</a:t>
            </a:r>
          </a:p>
          <a:p>
            <a:pPr algn="ctr"/>
            <a:endParaRPr lang="en-ZA" sz="1400" b="1" dirty="0">
              <a:solidFill>
                <a:srgbClr val="0070C0"/>
              </a:solidFill>
            </a:endParaRPr>
          </a:p>
        </p:txBody>
      </p:sp>
      <p:sp>
        <p:nvSpPr>
          <p:cNvPr id="50" name="TextBox 49"/>
          <p:cNvSpPr txBox="1"/>
          <p:nvPr/>
        </p:nvSpPr>
        <p:spPr>
          <a:xfrm>
            <a:off x="6191457" y="4311304"/>
            <a:ext cx="2032580" cy="2031325"/>
          </a:xfrm>
          <a:prstGeom prst="rect">
            <a:avLst/>
          </a:prstGeom>
          <a:noFill/>
        </p:spPr>
        <p:txBody>
          <a:bodyPr wrap="square" rtlCol="0">
            <a:spAutoFit/>
          </a:bodyPr>
          <a:lstStyle/>
          <a:p>
            <a:pPr algn="ctr"/>
            <a:r>
              <a:rPr lang="en-ZA" sz="1400" b="1" dirty="0">
                <a:solidFill>
                  <a:srgbClr val="0000C8"/>
                </a:solidFill>
              </a:rPr>
              <a:t>USA</a:t>
            </a:r>
          </a:p>
          <a:p>
            <a:pPr algn="ctr"/>
            <a:r>
              <a:rPr lang="en-ZA" sz="1400" dirty="0"/>
              <a:t>PO Box 1140</a:t>
            </a:r>
          </a:p>
          <a:p>
            <a:pPr algn="ctr"/>
            <a:r>
              <a:rPr lang="en-ZA" sz="1400" dirty="0"/>
              <a:t>Grayson, GA 30017-1140</a:t>
            </a:r>
          </a:p>
          <a:p>
            <a:pPr algn="ctr"/>
            <a:r>
              <a:rPr lang="en-ZA" sz="1400" dirty="0"/>
              <a:t>Tel: +1 770 879 8411</a:t>
            </a:r>
          </a:p>
          <a:p>
            <a:pPr algn="ctr"/>
            <a:endParaRPr lang="en-ZA" sz="1400" b="1" dirty="0">
              <a:solidFill>
                <a:srgbClr val="0070C0"/>
              </a:solidFill>
            </a:endParaRPr>
          </a:p>
          <a:p>
            <a:pPr algn="ctr"/>
            <a:r>
              <a:rPr lang="en-ZA" sz="1400" b="1" dirty="0">
                <a:solidFill>
                  <a:srgbClr val="0000C8"/>
                </a:solidFill>
              </a:rPr>
              <a:t>United Kingdom</a:t>
            </a:r>
          </a:p>
          <a:p>
            <a:pPr algn="ctr"/>
            <a:r>
              <a:rPr lang="en-ZA" sz="1400" dirty="0"/>
              <a:t>33 Cecil Rd, Hertford</a:t>
            </a:r>
          </a:p>
          <a:p>
            <a:pPr algn="ctr"/>
            <a:r>
              <a:rPr lang="en-ZA" sz="1400" dirty="0"/>
              <a:t>SG13 8HR</a:t>
            </a:r>
          </a:p>
          <a:p>
            <a:pPr algn="ctr"/>
            <a:r>
              <a:rPr lang="en-ZA" sz="1400" dirty="0"/>
              <a:t>Tel: +44 7759 933558</a:t>
            </a:r>
          </a:p>
        </p:txBody>
      </p:sp>
      <p:grpSp>
        <p:nvGrpSpPr>
          <p:cNvPr id="2064" name="Group 21"/>
          <p:cNvGrpSpPr>
            <a:grpSpLocks/>
          </p:cNvGrpSpPr>
          <p:nvPr/>
        </p:nvGrpSpPr>
        <p:grpSpPr bwMode="auto">
          <a:xfrm>
            <a:off x="0" y="0"/>
            <a:ext cx="1152525" cy="1079500"/>
            <a:chOff x="6835" y="24928"/>
            <a:chExt cx="11521" cy="10801"/>
          </a:xfrm>
        </p:grpSpPr>
      </p:grpSp>
      <p:grpSp>
        <p:nvGrpSpPr>
          <p:cNvPr id="2061" name="Group 26"/>
          <p:cNvGrpSpPr>
            <a:grpSpLocks/>
          </p:cNvGrpSpPr>
          <p:nvPr/>
        </p:nvGrpSpPr>
        <p:grpSpPr bwMode="auto">
          <a:xfrm>
            <a:off x="0" y="0"/>
            <a:ext cx="1152525" cy="1079500"/>
            <a:chOff x="45720" y="4766"/>
            <a:chExt cx="11521" cy="10801"/>
          </a:xfrm>
        </p:grpSpPr>
      </p:grpSp>
      <p:grpSp>
        <p:nvGrpSpPr>
          <p:cNvPr id="2058" name="Group 5"/>
          <p:cNvGrpSpPr>
            <a:grpSpLocks/>
          </p:cNvGrpSpPr>
          <p:nvPr/>
        </p:nvGrpSpPr>
        <p:grpSpPr bwMode="auto">
          <a:xfrm>
            <a:off x="0" y="0"/>
            <a:ext cx="1104900" cy="1104900"/>
            <a:chOff x="22677" y="13407"/>
            <a:chExt cx="11521" cy="10801"/>
          </a:xfrm>
        </p:grpSpPr>
      </p:grpSp>
      <p:grpSp>
        <p:nvGrpSpPr>
          <p:cNvPr id="2055" name="Group 10"/>
          <p:cNvGrpSpPr>
            <a:grpSpLocks/>
          </p:cNvGrpSpPr>
          <p:nvPr/>
        </p:nvGrpSpPr>
        <p:grpSpPr bwMode="auto">
          <a:xfrm>
            <a:off x="0" y="0"/>
            <a:ext cx="1152525" cy="1079500"/>
            <a:chOff x="39959" y="25649"/>
            <a:chExt cx="11521" cy="10801"/>
          </a:xfrm>
        </p:grpSpPr>
      </p:grpSp>
      <p:grpSp>
        <p:nvGrpSpPr>
          <p:cNvPr id="2052" name="Group 45"/>
          <p:cNvGrpSpPr>
            <a:grpSpLocks/>
          </p:cNvGrpSpPr>
          <p:nvPr/>
        </p:nvGrpSpPr>
        <p:grpSpPr bwMode="auto">
          <a:xfrm>
            <a:off x="0" y="0"/>
            <a:ext cx="1152525" cy="1079500"/>
            <a:chOff x="12596" y="42210"/>
            <a:chExt cx="11521" cy="10801"/>
          </a:xfrm>
        </p:grpSpPr>
      </p:grpSp>
      <p:grpSp>
        <p:nvGrpSpPr>
          <p:cNvPr id="2049" name="Group 15"/>
          <p:cNvGrpSpPr>
            <a:grpSpLocks/>
          </p:cNvGrpSpPr>
          <p:nvPr/>
        </p:nvGrpSpPr>
        <p:grpSpPr bwMode="auto">
          <a:xfrm>
            <a:off x="0" y="0"/>
            <a:ext cx="1152525" cy="1079500"/>
            <a:chOff x="12596" y="42210"/>
            <a:chExt cx="11521" cy="10801"/>
          </a:xfrm>
        </p:grpSpPr>
      </p:grpSp>
    </p:spTree>
    <p:extLst>
      <p:ext uri="{BB962C8B-B14F-4D97-AF65-F5344CB8AC3E}">
        <p14:creationId xmlns:p14="http://schemas.microsoft.com/office/powerpoint/2010/main" val="241248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32"/>
            <a:ext cx="9144000" cy="953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a:spLocks noChangeArrowheads="1"/>
          </p:cNvSpPr>
          <p:nvPr/>
        </p:nvSpPr>
        <p:spPr bwMode="auto">
          <a:xfrm>
            <a:off x="2204772" y="111129"/>
            <a:ext cx="408797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ZA" sz="4000" b="1" dirty="0" smtClean="0">
                <a:solidFill>
                  <a:srgbClr val="FFFFFF"/>
                </a:solidFill>
                <a:latin typeface="Century Gothic" pitchFamily="34" charset="0"/>
                <a:cs typeface="Arial" pitchFamily="34" charset="0"/>
              </a:rPr>
              <a:t>Vision &amp; Mission</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198566" y="957142"/>
            <a:ext cx="8100392" cy="2800767"/>
          </a:xfrm>
          <a:prstGeom prst="rect">
            <a:avLst/>
          </a:prstGeom>
          <a:noFill/>
        </p:spPr>
        <p:txBody>
          <a:bodyPr wrap="square" rtlCol="0">
            <a:spAutoFit/>
          </a:bodyPr>
          <a:lstStyle/>
          <a:p>
            <a:r>
              <a:rPr lang="en-ZA" sz="1500" b="1" dirty="0">
                <a:latin typeface="Calibri"/>
              </a:rPr>
              <a:t>Our Vision:</a:t>
            </a:r>
          </a:p>
          <a:p>
            <a:endParaRPr lang="en-ZA" sz="1200" dirty="0"/>
          </a:p>
          <a:p>
            <a:r>
              <a:rPr lang="en-ZA" sz="1500" dirty="0">
                <a:latin typeface="Calibri"/>
              </a:rPr>
              <a:t>We seek to reach people for Christ, </a:t>
            </a:r>
            <a:r>
              <a:rPr lang="en-ZA" sz="1500" dirty="0" smtClean="0">
                <a:latin typeface="Calibri"/>
              </a:rPr>
              <a:t>Bringing </a:t>
            </a:r>
            <a:r>
              <a:rPr lang="en-ZA" sz="1500" dirty="0">
                <a:latin typeface="Calibri"/>
              </a:rPr>
              <a:t>H</a:t>
            </a:r>
            <a:r>
              <a:rPr lang="en-ZA" sz="1500" dirty="0" smtClean="0">
                <a:latin typeface="Calibri"/>
              </a:rPr>
              <a:t>ope </a:t>
            </a:r>
            <a:r>
              <a:rPr lang="en-ZA" sz="1500" dirty="0">
                <a:latin typeface="Calibri"/>
              </a:rPr>
              <a:t>and </a:t>
            </a:r>
            <a:r>
              <a:rPr lang="en-ZA" sz="1500" dirty="0" smtClean="0">
                <a:latin typeface="Calibri"/>
              </a:rPr>
              <a:t>Breaking </a:t>
            </a:r>
            <a:r>
              <a:rPr lang="en-ZA" sz="1500" dirty="0">
                <a:latin typeface="Calibri"/>
              </a:rPr>
              <a:t>the </a:t>
            </a:r>
            <a:r>
              <a:rPr lang="en-ZA" sz="1500" dirty="0" smtClean="0">
                <a:latin typeface="Calibri"/>
              </a:rPr>
              <a:t>Despair </a:t>
            </a:r>
            <a:r>
              <a:rPr lang="en-ZA" sz="1500" dirty="0">
                <a:latin typeface="Calibri"/>
              </a:rPr>
              <a:t>of poverty and disease</a:t>
            </a:r>
          </a:p>
          <a:p>
            <a:endParaRPr lang="en-ZA" sz="1200" dirty="0"/>
          </a:p>
          <a:p>
            <a:r>
              <a:rPr lang="en-ZA" sz="1500" b="1" dirty="0">
                <a:latin typeface="Calibri"/>
              </a:rPr>
              <a:t>Our Mission:</a:t>
            </a:r>
          </a:p>
          <a:p>
            <a:endParaRPr lang="en-ZA" sz="1200" dirty="0"/>
          </a:p>
          <a:p>
            <a:r>
              <a:rPr lang="en-ZA" sz="1500" dirty="0">
                <a:latin typeface="Calibri"/>
              </a:rPr>
              <a:t>To spread the good news of Jesus Christ in a life changing way and to encourage people to follow Him.</a:t>
            </a:r>
          </a:p>
          <a:p>
            <a:r>
              <a:rPr lang="en-ZA" sz="1500" dirty="0">
                <a:latin typeface="Calibri"/>
              </a:rPr>
              <a:t>To play a vital role in the prevention, care, treatment and support of people infected and affected by HIV and AIDS and other chronic illnesses.</a:t>
            </a:r>
          </a:p>
          <a:p>
            <a:r>
              <a:rPr lang="en-ZA" sz="1500" dirty="0">
                <a:latin typeface="Calibri"/>
              </a:rPr>
              <a:t>To undertake community development, inter alia through education, social and health related </a:t>
            </a:r>
            <a:r>
              <a:rPr lang="en-ZA" sz="1500" dirty="0" smtClean="0">
                <a:latin typeface="Calibri"/>
              </a:rPr>
              <a:t>programmes.</a:t>
            </a:r>
            <a:endParaRPr lang="en-ZA" sz="1500" dirty="0">
              <a:latin typeface="Calibri"/>
            </a:endParaRPr>
          </a:p>
          <a:p>
            <a:endParaRPr lang="en-ZA" sz="15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80" t="20792" r="-1980" b="15346"/>
          <a:stretch/>
        </p:blipFill>
        <p:spPr>
          <a:xfrm>
            <a:off x="1061755" y="3547588"/>
            <a:ext cx="7272808" cy="3096344"/>
          </a:xfrm>
          <a:prstGeom prst="rect">
            <a:avLst/>
          </a:prstGeom>
        </p:spPr>
      </p:pic>
    </p:spTree>
    <p:extLst>
      <p:ext uri="{BB962C8B-B14F-4D97-AF65-F5344CB8AC3E}">
        <p14:creationId xmlns:p14="http://schemas.microsoft.com/office/powerpoint/2010/main" val="106935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4200447" y="-483414"/>
            <a:ext cx="743107" cy="9144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00FF"/>
              </a:solidFill>
            </a:endParaRPr>
          </a:p>
        </p:txBody>
      </p:sp>
      <p:sp>
        <p:nvSpPr>
          <p:cNvPr id="4" name="Rectangle 3"/>
          <p:cNvSpPr/>
          <p:nvPr/>
        </p:nvSpPr>
        <p:spPr>
          <a:xfrm rot="5400000">
            <a:off x="4200447" y="-4227829"/>
            <a:ext cx="743107" cy="914400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a:spLocks noChangeArrowheads="1"/>
          </p:cNvSpPr>
          <p:nvPr/>
        </p:nvSpPr>
        <p:spPr bwMode="auto">
          <a:xfrm>
            <a:off x="2175490" y="-54861"/>
            <a:ext cx="481894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4000" b="1" i="0" u="none" strike="noStrike" cap="none" normalizeH="0" baseline="0" dirty="0">
                <a:ln>
                  <a:noFill/>
                </a:ln>
                <a:solidFill>
                  <a:srgbClr val="FFFFFF"/>
                </a:solidFill>
                <a:effectLst/>
                <a:latin typeface="Century Gothic" pitchFamily="34" charset="0"/>
                <a:cs typeface="Arial" pitchFamily="34" charset="0"/>
              </a:rPr>
              <a:t>Chairman’s </a:t>
            </a:r>
            <a:r>
              <a:rPr kumimoji="0" lang="en-ZA" sz="4000" i="0" u="none" strike="noStrike" cap="none" normalizeH="0" baseline="0" dirty="0">
                <a:ln>
                  <a:noFill/>
                </a:ln>
                <a:solidFill>
                  <a:srgbClr val="FFFFFF"/>
                </a:solidFill>
                <a:effectLst/>
                <a:latin typeface="Century Gothic" pitchFamily="34" charset="0"/>
                <a:cs typeface="Arial" pitchFamily="34" charset="0"/>
              </a:rPr>
              <a:t>Report</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p:nvPr/>
        </p:nvSpPr>
        <p:spPr>
          <a:xfrm>
            <a:off x="377790" y="764704"/>
            <a:ext cx="8100392" cy="2492990"/>
          </a:xfrm>
          <a:prstGeom prst="rect">
            <a:avLst/>
          </a:prstGeom>
          <a:noFill/>
        </p:spPr>
        <p:txBody>
          <a:bodyPr wrap="square" rtlCol="0">
            <a:spAutoFit/>
          </a:bodyPr>
          <a:lstStyle/>
          <a:p>
            <a:r>
              <a:rPr lang="en-US" sz="1200" dirty="0"/>
              <a:t>When I reflect back on another year in the life of Living Hope, I am amazed by what has been achieved by our wonderful staff.   There have been many challenges but when one sees what has been accomplished this year, then all that one can say </a:t>
            </a:r>
            <a:r>
              <a:rPr lang="en-US" sz="1200" dirty="0" smtClean="0"/>
              <a:t>is, </a:t>
            </a:r>
            <a:r>
              <a:rPr lang="en-US" sz="1200" dirty="0"/>
              <a:t>‘What a wonderful God who has blessed Living Hope in fantastic ways and to Him be all the glory’.  It is clear that nothing is impossible with the Lord.  During this past year we have served an incredible </a:t>
            </a:r>
            <a:r>
              <a:rPr lang="en-US" sz="1200" b="1" dirty="0"/>
              <a:t>111,798</a:t>
            </a:r>
            <a:r>
              <a:rPr lang="en-US" sz="1200" dirty="0"/>
              <a:t> people.  On an average that means each staff member has served </a:t>
            </a:r>
            <a:r>
              <a:rPr lang="en-US" sz="1200" b="1" dirty="0"/>
              <a:t>559</a:t>
            </a:r>
            <a:r>
              <a:rPr lang="en-US" sz="1200" dirty="0"/>
              <a:t> individuals this year. What a privilege it is to serve people by Bringing Hope and Breaking Despair. We have a staggering </a:t>
            </a:r>
            <a:r>
              <a:rPr lang="en-US" sz="1200" b="1" dirty="0"/>
              <a:t>43</a:t>
            </a:r>
            <a:r>
              <a:rPr lang="en-US" sz="1200" dirty="0"/>
              <a:t> </a:t>
            </a:r>
            <a:r>
              <a:rPr lang="en-US" sz="1200" dirty="0" err="1"/>
              <a:t>programmes</a:t>
            </a:r>
            <a:r>
              <a:rPr lang="en-US" sz="1200" dirty="0"/>
              <a:t> which cover a wide range of diversity. All of this was managed on an expenditure of </a:t>
            </a:r>
            <a:r>
              <a:rPr lang="en-US" sz="1200" b="1" dirty="0"/>
              <a:t>R27,9 m</a:t>
            </a:r>
            <a:r>
              <a:rPr lang="en-US" sz="1200" dirty="0"/>
              <a:t>.  Our income, due to the generosity of wonderful donors was greater than our expenditure. </a:t>
            </a:r>
          </a:p>
          <a:p>
            <a:endParaRPr lang="en-ZA" sz="1200" dirty="0"/>
          </a:p>
          <a:p>
            <a:r>
              <a:rPr lang="en-ZA" sz="1200" dirty="0"/>
              <a:t>	                </a:t>
            </a:r>
            <a:r>
              <a:rPr lang="en-US" sz="1200" dirty="0"/>
              <a:t>My thanks to the Trustees, Staff, Volunteers, Donors and Supporters of Living Hope – what a wonderful</a:t>
            </a:r>
          </a:p>
          <a:p>
            <a:r>
              <a:rPr lang="en-US" sz="1200" dirty="0"/>
              <a:t>	                team.  Most of all my thanks to the Lord, who has made all this possible. </a:t>
            </a:r>
          </a:p>
          <a:p>
            <a:endParaRPr lang="en-US" sz="1200" dirty="0"/>
          </a:p>
          <a:p>
            <a:r>
              <a:rPr lang="en-US" sz="1200" dirty="0"/>
              <a:t>  	          	</a:t>
            </a:r>
            <a:endParaRPr lang="en-ZA" sz="500" dirty="0">
              <a:latin typeface="Century Gothic" panose="020B0502020202020204" pitchFamily="34" charset="0"/>
            </a:endParaRPr>
          </a:p>
          <a:p>
            <a:pPr algn="just"/>
            <a:r>
              <a:rPr lang="en-IE" sz="1200" b="1" dirty="0"/>
              <a:t>                                          John V Thomas:  Chairperson: Living Hope Trust</a:t>
            </a:r>
            <a:endParaRPr lang="en-ZA" sz="1200" b="1" dirty="0"/>
          </a:p>
        </p:txBody>
      </p:sp>
      <p:sp>
        <p:nvSpPr>
          <p:cNvPr id="6" name="Rectangle 5"/>
          <p:cNvSpPr>
            <a:spLocks noChangeArrowheads="1"/>
          </p:cNvSpPr>
          <p:nvPr/>
        </p:nvSpPr>
        <p:spPr bwMode="auto">
          <a:xfrm>
            <a:off x="1016139" y="3717032"/>
            <a:ext cx="73629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4000" b="1" i="0" u="none" strike="noStrike" cap="none" normalizeH="0" baseline="0" dirty="0">
                <a:ln>
                  <a:noFill/>
                </a:ln>
                <a:solidFill>
                  <a:srgbClr val="FFFFFF"/>
                </a:solidFill>
                <a:effectLst/>
                <a:latin typeface="Century Gothic" pitchFamily="34" charset="0"/>
                <a:cs typeface="Arial" pitchFamily="34" charset="0"/>
              </a:rPr>
              <a:t>Programme Director’s </a:t>
            </a:r>
            <a:r>
              <a:rPr kumimoji="0" lang="en-ZA" sz="4000" i="0" u="none" strike="noStrike" cap="none" normalizeH="0" baseline="0" dirty="0">
                <a:ln>
                  <a:noFill/>
                </a:ln>
                <a:solidFill>
                  <a:srgbClr val="FFFFFF"/>
                </a:solidFill>
                <a:effectLst/>
                <a:latin typeface="Century Gothic" pitchFamily="34" charset="0"/>
                <a:cs typeface="Arial" pitchFamily="34" charset="0"/>
              </a:rPr>
              <a:t>Report</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473317" y="4437112"/>
            <a:ext cx="8370676" cy="2169825"/>
          </a:xfrm>
          <a:prstGeom prst="rect">
            <a:avLst/>
          </a:prstGeom>
          <a:noFill/>
        </p:spPr>
        <p:txBody>
          <a:bodyPr wrap="square" rtlCol="0">
            <a:spAutoFit/>
          </a:bodyPr>
          <a:lstStyle/>
          <a:p>
            <a:r>
              <a:rPr lang="en-US" sz="1200" dirty="0"/>
              <a:t>It has been yet another God-filled year of surprises and achievements as we have worked together in Bringing Hope and Breaking Despair through the different Living Hope </a:t>
            </a:r>
            <a:r>
              <a:rPr lang="en-US" sz="1200" dirty="0" err="1"/>
              <a:t>programmes</a:t>
            </a:r>
            <a:r>
              <a:rPr lang="en-US" sz="1200" dirty="0"/>
              <a:t>. The implementation of our operational plan against our strategic plan has been exciting to see and we are grateful to the Lord to see many of these plans well on their way to fulfilment. Our </a:t>
            </a:r>
            <a:r>
              <a:rPr lang="en-US" sz="1200" b="1" dirty="0"/>
              <a:t>43 </a:t>
            </a:r>
            <a:r>
              <a:rPr lang="en-US" sz="1200" dirty="0" err="1"/>
              <a:t>programmes</a:t>
            </a:r>
            <a:r>
              <a:rPr lang="en-US" sz="1200" dirty="0"/>
              <a:t> are facilitated by our </a:t>
            </a:r>
            <a:r>
              <a:rPr lang="en-US" sz="1200" b="1" dirty="0"/>
              <a:t>7</a:t>
            </a:r>
            <a:r>
              <a:rPr lang="en-US" sz="1200" dirty="0"/>
              <a:t> </a:t>
            </a:r>
            <a:r>
              <a:rPr lang="en-US" sz="1200" dirty="0" err="1"/>
              <a:t>programme</a:t>
            </a:r>
            <a:r>
              <a:rPr lang="en-US" sz="1200" dirty="0"/>
              <a:t> departments of Spiritual, Health Care Centre, Integrated Home and Community </a:t>
            </a:r>
            <a:r>
              <a:rPr lang="en-US" sz="1200" dirty="0" smtClean="0"/>
              <a:t>Based </a:t>
            </a:r>
            <a:r>
              <a:rPr lang="en-US" sz="1200" dirty="0"/>
              <a:t>S</a:t>
            </a:r>
            <a:r>
              <a:rPr lang="en-US" sz="1200" dirty="0" smtClean="0"/>
              <a:t>ervices</a:t>
            </a:r>
            <a:r>
              <a:rPr lang="en-US" sz="1200" dirty="0"/>
              <a:t>,	             HAST, (HIV, AIDS, Sexually Transmitted Infections &amp; Tuberculosis), Substance Abuse Recovery, Life Skills and	             Farming across </a:t>
            </a:r>
            <a:r>
              <a:rPr lang="en-US" sz="1200" b="1" dirty="0"/>
              <a:t>6</a:t>
            </a:r>
            <a:r>
              <a:rPr lang="en-US" sz="1200" dirty="0"/>
              <a:t> under </a:t>
            </a:r>
            <a:r>
              <a:rPr lang="en-US" sz="1200" dirty="0" smtClean="0"/>
              <a:t>resourced </a:t>
            </a:r>
            <a:r>
              <a:rPr lang="en-US" sz="1200" dirty="0"/>
              <a:t>areas.</a:t>
            </a:r>
            <a:endParaRPr lang="en-US" sz="1200" b="1" dirty="0"/>
          </a:p>
          <a:p>
            <a:r>
              <a:rPr lang="en-ZA" sz="1200" dirty="0"/>
              <a:t>	                                                      </a:t>
            </a:r>
          </a:p>
          <a:p>
            <a:r>
              <a:rPr lang="en-ZA" sz="1200" dirty="0"/>
              <a:t>	             </a:t>
            </a:r>
            <a:r>
              <a:rPr lang="en-US" sz="1200" dirty="0"/>
              <a:t>I am grateful to the Lord for His provision, goodness and faithfulness to us as an organisation and to all who</a:t>
            </a:r>
          </a:p>
          <a:p>
            <a:r>
              <a:rPr lang="en-US" sz="1200" dirty="0"/>
              <a:t>	             have served, donated, prayed and encouraged us along the way – thank-you!</a:t>
            </a:r>
            <a:r>
              <a:rPr lang="en-ZA" sz="500" dirty="0">
                <a:latin typeface="Century Gothic" panose="020B0502020202020204" pitchFamily="34" charset="0"/>
              </a:rPr>
              <a:t> </a:t>
            </a:r>
          </a:p>
          <a:p>
            <a:endParaRPr lang="en-ZA" sz="500" dirty="0">
              <a:latin typeface="Century Gothic" panose="020B0502020202020204" pitchFamily="34" charset="0"/>
            </a:endParaRPr>
          </a:p>
          <a:p>
            <a:endParaRPr lang="en-ZA" sz="500" dirty="0">
              <a:latin typeface="Century Gothic" panose="020B0502020202020204" pitchFamily="34" charset="0"/>
            </a:endParaRPr>
          </a:p>
          <a:p>
            <a:endParaRPr lang="en-ZA" sz="500" dirty="0">
              <a:latin typeface="Century Gothic" panose="020B0502020202020204" pitchFamily="34" charset="0"/>
            </a:endParaRPr>
          </a:p>
          <a:p>
            <a:pPr algn="just"/>
            <a:r>
              <a:rPr lang="en-IE" sz="1200" b="1" dirty="0"/>
              <a:t>                                        Avril Thomas:  Programme Director</a:t>
            </a:r>
            <a:endParaRPr lang="en-ZA" sz="12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317" y="2115969"/>
            <a:ext cx="1309365" cy="151399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rcRect l="11460" t="18290" r="38718" b="14495"/>
          <a:stretch/>
        </p:blipFill>
        <p:spPr>
          <a:xfrm rot="5400000">
            <a:off x="386128" y="5252515"/>
            <a:ext cx="1346465" cy="1362379"/>
          </a:xfrm>
          <a:prstGeom prst="rect">
            <a:avLst/>
          </a:prstGeom>
        </p:spPr>
      </p:pic>
    </p:spTree>
    <p:extLst>
      <p:ext uri="{BB962C8B-B14F-4D97-AF65-F5344CB8AC3E}">
        <p14:creationId xmlns:p14="http://schemas.microsoft.com/office/powerpoint/2010/main" val="41034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19331" r="4044" b="20102"/>
          <a:stretch/>
        </p:blipFill>
        <p:spPr>
          <a:xfrm>
            <a:off x="2441667" y="3525589"/>
            <a:ext cx="1135965" cy="521087"/>
          </a:xfrm>
          <a:prstGeom prst="rect">
            <a:avLst/>
          </a:prstGeom>
        </p:spPr>
      </p:pic>
      <p:sp>
        <p:nvSpPr>
          <p:cNvPr id="4" name="Rectangle 3"/>
          <p:cNvSpPr/>
          <p:nvPr/>
        </p:nvSpPr>
        <p:spPr>
          <a:xfrm>
            <a:off x="0" y="0"/>
            <a:ext cx="755576"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a:spLocks noChangeArrowheads="1"/>
          </p:cNvSpPr>
          <p:nvPr/>
        </p:nvSpPr>
        <p:spPr bwMode="auto">
          <a:xfrm rot="16200000">
            <a:off x="-1965964" y="2965412"/>
            <a:ext cx="468750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600" b="1" i="0" u="none" strike="noStrike" cap="none" normalizeH="0" baseline="0" dirty="0">
                <a:ln>
                  <a:noFill/>
                </a:ln>
                <a:solidFill>
                  <a:srgbClr val="FFFFFF"/>
                </a:solidFill>
                <a:effectLst/>
                <a:latin typeface="Century Gothic" pitchFamily="34" charset="0"/>
                <a:cs typeface="Arial" pitchFamily="34" charset="0"/>
              </a:rPr>
              <a:t>Acknowledgements</a:t>
            </a:r>
            <a:endParaRPr kumimoji="0" lang="en-ZA" sz="3600" b="1" i="0" u="none" strike="noStrike" cap="none" normalizeH="0" baseline="0" dirty="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946486" y="36917"/>
            <a:ext cx="79928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400" dirty="0">
                <a:cs typeface="Times New Roman" pitchFamily="18" charset="0"/>
              </a:rPr>
              <a:t>We wish to acknowledge that all our programmes are made possible through the generous support </a:t>
            </a:r>
            <a:r>
              <a:rPr lang="en-ZA" sz="1400" dirty="0" smtClean="0">
                <a:cs typeface="Times New Roman" pitchFamily="18" charset="0"/>
              </a:rPr>
              <a:t>of:</a:t>
            </a:r>
            <a:endParaRPr lang="en-ZA" sz="1400" dirty="0">
              <a:cs typeface="Times New Roman" pitchFamily="18" charset="0"/>
            </a:endParaRPr>
          </a:p>
        </p:txBody>
      </p:sp>
      <p:sp>
        <p:nvSpPr>
          <p:cNvPr id="9" name="Rectangle 1"/>
          <p:cNvSpPr>
            <a:spLocks noChangeArrowheads="1"/>
          </p:cNvSpPr>
          <p:nvPr/>
        </p:nvSpPr>
        <p:spPr bwMode="auto">
          <a:xfrm>
            <a:off x="946486" y="5427801"/>
            <a:ext cx="799288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400" dirty="0">
                <a:cs typeface="Times New Roman" pitchFamily="18" charset="0"/>
              </a:rPr>
              <a:t>And all of our other sponsors who contribute into our programmes.</a:t>
            </a:r>
          </a:p>
          <a:p>
            <a:pPr marL="0" marR="0" lvl="0" indent="0" algn="just" defTabSz="914400" rtl="0" eaLnBrk="1" fontAlgn="base" latinLnBrk="0" hangingPunct="1">
              <a:lnSpc>
                <a:spcPct val="100000"/>
              </a:lnSpc>
              <a:spcBef>
                <a:spcPct val="0"/>
              </a:spcBef>
              <a:spcAft>
                <a:spcPct val="0"/>
              </a:spcAft>
              <a:buClrTx/>
              <a:buSzTx/>
              <a:buFontTx/>
              <a:buNone/>
              <a:tabLst/>
            </a:pPr>
            <a:endParaRPr lang="en-ZA" sz="1400" dirty="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ZA" sz="1400" dirty="0">
                <a:cs typeface="Times New Roman" pitchFamily="18" charset="0"/>
              </a:rPr>
              <a:t>The Board of Trustees, Management and Staff of Living Hope wish to thank everyone for their contribution. Please note that the content of our programmes </a:t>
            </a:r>
            <a:r>
              <a:rPr lang="en-ZA" sz="1400" dirty="0" smtClean="0">
                <a:cs typeface="Times New Roman" pitchFamily="18" charset="0"/>
              </a:rPr>
              <a:t>is </a:t>
            </a:r>
            <a:r>
              <a:rPr lang="en-ZA" sz="1400" dirty="0">
                <a:cs typeface="Times New Roman" pitchFamily="18" charset="0"/>
              </a:rPr>
              <a:t>the responsibility of Living Hope and do not necessarily reflect the views of our donors.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291" y="3014480"/>
            <a:ext cx="1801482" cy="37299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787" y="2964258"/>
            <a:ext cx="1220924" cy="27470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978" y="3551269"/>
            <a:ext cx="1277830" cy="39932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950" y="2429712"/>
            <a:ext cx="1372761" cy="42040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2717" y="1710559"/>
            <a:ext cx="1203128" cy="246594"/>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977" y="4141648"/>
            <a:ext cx="882046" cy="49095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209" y="2905826"/>
            <a:ext cx="1149834" cy="430276"/>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2698" y="4191512"/>
            <a:ext cx="1016432" cy="295526"/>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7822" y="4211879"/>
            <a:ext cx="955482" cy="464091"/>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9246" y="2980879"/>
            <a:ext cx="1070071" cy="393786"/>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795" y="2954258"/>
            <a:ext cx="1167099" cy="297681"/>
          </a:xfrm>
          <a:prstGeom prst="rect">
            <a:avLst/>
          </a:prstGeom>
        </p:spPr>
      </p:pic>
      <p:pic>
        <p:nvPicPr>
          <p:cNvPr id="21" name="Picture 20"/>
          <p:cNvPicPr>
            <a:picLocks noChangeAspect="1"/>
          </p:cNvPicPr>
          <p:nvPr/>
        </p:nvPicPr>
        <p:blipFill rotWithShape="1">
          <a:blip r:embed="rId14" cstate="print">
            <a:extLst>
              <a:ext uri="{28A0092B-C50C-407E-A947-70E740481C1C}">
                <a14:useLocalDpi xmlns:a14="http://schemas.microsoft.com/office/drawing/2010/main" val="0"/>
              </a:ext>
            </a:extLst>
          </a:blip>
          <a:srcRect r="26958" b="36884"/>
          <a:stretch/>
        </p:blipFill>
        <p:spPr>
          <a:xfrm>
            <a:off x="4013394" y="3489336"/>
            <a:ext cx="1364558" cy="593595"/>
          </a:xfrm>
          <a:prstGeom prst="rect">
            <a:avLst/>
          </a:prstGeom>
        </p:spPr>
      </p:pic>
      <p:pic>
        <p:nvPicPr>
          <p:cNvPr id="38" name="Pictur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03101" y="2358303"/>
            <a:ext cx="1463596" cy="466654"/>
          </a:xfrm>
          <a:prstGeom prst="rect">
            <a:avLst/>
          </a:prstGeom>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71245" y="4379894"/>
            <a:ext cx="1289349" cy="179545"/>
          </a:xfrm>
          <a:prstGeom prst="rect">
            <a:avLst/>
          </a:prstGeom>
        </p:spPr>
      </p:pic>
      <p:sp>
        <p:nvSpPr>
          <p:cNvPr id="44" name="Rectangle 1"/>
          <p:cNvSpPr>
            <a:spLocks noChangeArrowheads="1"/>
          </p:cNvSpPr>
          <p:nvPr/>
        </p:nvSpPr>
        <p:spPr bwMode="auto">
          <a:xfrm>
            <a:off x="806682" y="463852"/>
            <a:ext cx="83373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ZA" sz="1000" b="1" dirty="0" smtClean="0">
                <a:latin typeface="Century Gothic" pitchFamily="34" charset="0"/>
                <a:cs typeface="Times New Roman" pitchFamily="18" charset="0"/>
              </a:rPr>
              <a:t>	Don </a:t>
            </a:r>
            <a:r>
              <a:rPr lang="en-ZA" sz="1000" b="1" dirty="0">
                <a:latin typeface="Century Gothic" pitchFamily="34" charset="0"/>
                <a:cs typeface="Times New Roman" pitchFamily="18" charset="0"/>
              </a:rPr>
              <a:t>Reid 	</a:t>
            </a:r>
            <a:r>
              <a:rPr lang="en-ZA" sz="1000" b="1" dirty="0" smtClean="0">
                <a:latin typeface="Century Gothic" pitchFamily="34" charset="0"/>
                <a:cs typeface="Times New Roman" pitchFamily="18" charset="0"/>
              </a:rPr>
              <a:t>             	              Hein </a:t>
            </a:r>
            <a:r>
              <a:rPr lang="en-ZA" sz="1000" b="1" dirty="0">
                <a:latin typeface="Century Gothic" pitchFamily="34" charset="0"/>
                <a:cs typeface="Times New Roman" pitchFamily="18" charset="0"/>
              </a:rPr>
              <a:t>&amp; Froula Van </a:t>
            </a:r>
            <a:r>
              <a:rPr lang="en-ZA" sz="1000" b="1" dirty="0" smtClean="0">
                <a:latin typeface="Century Gothic" pitchFamily="34" charset="0"/>
                <a:cs typeface="Times New Roman" pitchFamily="18" charset="0"/>
              </a:rPr>
              <a:t>Zyl              	     Bill </a:t>
            </a:r>
            <a:r>
              <a:rPr lang="en-ZA" sz="1000" b="1" dirty="0">
                <a:latin typeface="Century Gothic" pitchFamily="34" charset="0"/>
                <a:cs typeface="Times New Roman" pitchFamily="18" charset="0"/>
              </a:rPr>
              <a:t>&amp; Diane </a:t>
            </a:r>
            <a:r>
              <a:rPr lang="en-ZA" sz="1000" b="1" dirty="0" err="1" smtClean="0">
                <a:latin typeface="Century Gothic" pitchFamily="34" charset="0"/>
                <a:cs typeface="Times New Roman" pitchFamily="18" charset="0"/>
              </a:rPr>
              <a:t>Waud</a:t>
            </a:r>
            <a:r>
              <a:rPr lang="en-ZA" sz="1000" b="1" dirty="0">
                <a:latin typeface="Century Gothic" pitchFamily="34" charset="0"/>
                <a:cs typeface="Times New Roman" pitchFamily="18" charset="0"/>
              </a:rPr>
              <a:t>       </a:t>
            </a:r>
            <a:r>
              <a:rPr lang="en-ZA" sz="1000" b="1" dirty="0" smtClean="0">
                <a:latin typeface="Century Gothic" pitchFamily="34" charset="0"/>
                <a:cs typeface="Times New Roman" pitchFamily="18" charset="0"/>
              </a:rPr>
              <a:t>		 	                   	</a:t>
            </a:r>
            <a:br>
              <a:rPr lang="en-ZA" sz="1000" b="1" dirty="0" smtClean="0">
                <a:latin typeface="Century Gothic" pitchFamily="34" charset="0"/>
                <a:cs typeface="Times New Roman" pitchFamily="18" charset="0"/>
              </a:rPr>
            </a:br>
            <a:r>
              <a:rPr lang="en-ZA" sz="1000" b="1" dirty="0" smtClean="0">
                <a:latin typeface="Century Gothic" pitchFamily="34" charset="0"/>
                <a:cs typeface="Times New Roman" pitchFamily="18" charset="0"/>
              </a:rPr>
              <a:t>William &amp; Lisa Rollins	              David </a:t>
            </a:r>
            <a:r>
              <a:rPr lang="en-ZA" sz="1000" b="1" dirty="0" err="1" smtClean="0">
                <a:latin typeface="Century Gothic" pitchFamily="34" charset="0"/>
                <a:cs typeface="Times New Roman" pitchFamily="18" charset="0"/>
              </a:rPr>
              <a:t>Porteous</a:t>
            </a:r>
            <a:r>
              <a:rPr lang="en-ZA" sz="1000" b="1" dirty="0" smtClean="0">
                <a:latin typeface="Century Gothic" pitchFamily="34" charset="0"/>
                <a:cs typeface="Times New Roman" pitchFamily="18" charset="0"/>
              </a:rPr>
              <a:t>  	             </a:t>
            </a:r>
            <a:r>
              <a:rPr lang="en-ZA" sz="1000" b="1" dirty="0">
                <a:latin typeface="Century Gothic" pitchFamily="34" charset="0"/>
                <a:cs typeface="Times New Roman" pitchFamily="18" charset="0"/>
              </a:rPr>
              <a:t>The Mason Family        </a:t>
            </a:r>
            <a:r>
              <a:rPr lang="en-ZA" sz="1000" b="1" dirty="0" smtClean="0">
                <a:latin typeface="Century Gothic" pitchFamily="34" charset="0"/>
                <a:cs typeface="Times New Roman" pitchFamily="18" charset="0"/>
              </a:rPr>
              <a:t>		     </a:t>
            </a:r>
            <a:r>
              <a:rPr lang="en-ZA" sz="1000" b="1" dirty="0">
                <a:latin typeface="Century Gothic" pitchFamily="34" charset="0"/>
                <a:cs typeface="Times New Roman" pitchFamily="18" charset="0"/>
              </a:rPr>
              <a:t>Mike Winfield </a:t>
            </a:r>
          </a:p>
          <a:p>
            <a:pPr lvl="0" fontAlgn="base">
              <a:spcBef>
                <a:spcPct val="0"/>
              </a:spcBef>
              <a:spcAft>
                <a:spcPct val="0"/>
              </a:spcAft>
            </a:pPr>
            <a:r>
              <a:rPr lang="en-ZA" sz="1000" b="1" dirty="0" smtClean="0">
                <a:latin typeface="Century Gothic" pitchFamily="34" charset="0"/>
                <a:cs typeface="Times New Roman" pitchFamily="18" charset="0"/>
              </a:rPr>
              <a:t>	 </a:t>
            </a:r>
            <a:r>
              <a:rPr lang="en-ZA" sz="1000" b="1" dirty="0">
                <a:latin typeface="Century Gothic" pitchFamily="34" charset="0"/>
                <a:cs typeface="Times New Roman" pitchFamily="18" charset="0"/>
              </a:rPr>
              <a:t/>
            </a:r>
            <a:br>
              <a:rPr lang="en-ZA" sz="1000" b="1" dirty="0">
                <a:latin typeface="Century Gothic" pitchFamily="34" charset="0"/>
                <a:cs typeface="Times New Roman" pitchFamily="18" charset="0"/>
              </a:rPr>
            </a:br>
            <a:r>
              <a:rPr lang="en-ZA" sz="1000" b="1" dirty="0" err="1" smtClean="0">
                <a:latin typeface="Century Gothic" pitchFamily="34" charset="0"/>
                <a:cs typeface="Times New Roman" pitchFamily="18" charset="0"/>
              </a:rPr>
              <a:t>Wiegand</a:t>
            </a:r>
            <a:r>
              <a:rPr lang="en-ZA" sz="1000" b="1" dirty="0" smtClean="0">
                <a:latin typeface="Century Gothic" pitchFamily="34" charset="0"/>
                <a:cs typeface="Times New Roman" pitchFamily="18" charset="0"/>
              </a:rPr>
              <a:t> </a:t>
            </a:r>
            <a:r>
              <a:rPr lang="en-ZA" sz="1000" b="1" dirty="0">
                <a:latin typeface="Century Gothic" pitchFamily="34" charset="0"/>
                <a:cs typeface="Times New Roman" pitchFamily="18" charset="0"/>
              </a:rPr>
              <a:t>Morning Star </a:t>
            </a:r>
            <a:r>
              <a:rPr lang="en-ZA" sz="1000" b="1" dirty="0" smtClean="0">
                <a:latin typeface="Century Gothic" pitchFamily="34" charset="0"/>
                <a:cs typeface="Times New Roman" pitchFamily="18" charset="0"/>
              </a:rPr>
              <a:t>Foundation       </a:t>
            </a:r>
            <a:r>
              <a:rPr lang="en-ZA" sz="1000" b="1" dirty="0">
                <a:latin typeface="Century Gothic" pitchFamily="34" charset="0"/>
                <a:cs typeface="Times New Roman" pitchFamily="18" charset="0"/>
              </a:rPr>
              <a:t>Patrick &amp; Melanie Hammer </a:t>
            </a:r>
            <a:r>
              <a:rPr lang="en-ZA" sz="1000" b="1" dirty="0" smtClean="0">
                <a:latin typeface="Century Gothic" pitchFamily="34" charset="0"/>
                <a:cs typeface="Times New Roman" pitchFamily="18" charset="0"/>
              </a:rPr>
              <a:t>     </a:t>
            </a:r>
            <a:r>
              <a:rPr lang="en-ZA" sz="1000" b="1" dirty="0" err="1" smtClean="0">
                <a:latin typeface="Century Gothic" pitchFamily="34" charset="0"/>
                <a:cs typeface="Times New Roman" pitchFamily="18" charset="0"/>
              </a:rPr>
              <a:t>Bronner</a:t>
            </a:r>
            <a:r>
              <a:rPr lang="en-ZA" sz="1000" b="1" dirty="0" smtClean="0">
                <a:latin typeface="Century Gothic" pitchFamily="34" charset="0"/>
                <a:cs typeface="Times New Roman" pitchFamily="18" charset="0"/>
              </a:rPr>
              <a:t> Burgess Memorial Fund	     Jon </a:t>
            </a:r>
            <a:r>
              <a:rPr lang="en-ZA" sz="1000" b="1" dirty="0">
                <a:latin typeface="Century Gothic" pitchFamily="34" charset="0"/>
                <a:cs typeface="Times New Roman" pitchFamily="18" charset="0"/>
              </a:rPr>
              <a:t>&amp; Denise Beckman</a:t>
            </a:r>
            <a:endParaRPr lang="en-ZA" sz="1000" dirty="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ZA" sz="1100" dirty="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ZA" sz="1100" dirty="0">
              <a:latin typeface="Century Gothic" pitchFamily="34" charset="0"/>
              <a:cs typeface="Times New Roman" pitchFamily="18" charset="0"/>
            </a:endParaRPr>
          </a:p>
        </p:txBody>
      </p:sp>
      <p:pic>
        <p:nvPicPr>
          <p:cNvPr id="43" name="Picture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72192" y="1484784"/>
            <a:ext cx="507817" cy="790919"/>
          </a:xfrm>
          <a:prstGeom prst="rect">
            <a:avLst/>
          </a:prstGeom>
        </p:spPr>
      </p:pic>
      <p:grpSp>
        <p:nvGrpSpPr>
          <p:cNvPr id="56" name="Group 25"/>
          <p:cNvGrpSpPr>
            <a:grpSpLocks/>
          </p:cNvGrpSpPr>
          <p:nvPr/>
        </p:nvGrpSpPr>
        <p:grpSpPr bwMode="auto">
          <a:xfrm>
            <a:off x="7643052" y="3647604"/>
            <a:ext cx="845375" cy="284903"/>
            <a:chOff x="0" y="0"/>
            <a:chExt cx="10261" cy="5256"/>
          </a:xfrm>
        </p:grpSpPr>
        <p:pic>
          <p:nvPicPr>
            <p:cNvPr id="1054" name="Picture 3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64" y="0"/>
              <a:ext cx="7318" cy="2648"/>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656"/>
              <a:ext cx="9183" cy="2599"/>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AutoShape 28"/>
            <p:cNvSpPr>
              <a:spLocks/>
            </p:cNvSpPr>
            <p:nvPr/>
          </p:nvSpPr>
          <p:spPr bwMode="auto">
            <a:xfrm>
              <a:off x="9802" y="3545"/>
              <a:ext cx="439" cy="439"/>
            </a:xfrm>
            <a:custGeom>
              <a:avLst/>
              <a:gdLst>
                <a:gd name="T0" fmla="+- 0 10002 9802"/>
                <a:gd name="T1" fmla="*/ T0 w 439"/>
                <a:gd name="T2" fmla="+- 0 3546 3546"/>
                <a:gd name="T3" fmla="*/ 3546 h 439"/>
                <a:gd name="T4" fmla="+- 0 9934 9802"/>
                <a:gd name="T5" fmla="*/ T4 w 439"/>
                <a:gd name="T6" fmla="+- 0 3563 3546"/>
                <a:gd name="T7" fmla="*/ 3563 h 439"/>
                <a:gd name="T8" fmla="+- 0 9877 9802"/>
                <a:gd name="T9" fmla="*/ T8 w 439"/>
                <a:gd name="T10" fmla="+- 0 3599 3546"/>
                <a:gd name="T11" fmla="*/ 3599 h 439"/>
                <a:gd name="T12" fmla="+- 0 9833 9802"/>
                <a:gd name="T13" fmla="*/ T12 w 439"/>
                <a:gd name="T14" fmla="+- 0 3651 3546"/>
                <a:gd name="T15" fmla="*/ 3651 h 439"/>
                <a:gd name="T16" fmla="+- 0 9807 9802"/>
                <a:gd name="T17" fmla="*/ T16 w 439"/>
                <a:gd name="T18" fmla="+- 0 3714 3546"/>
                <a:gd name="T19" fmla="*/ 3714 h 439"/>
                <a:gd name="T20" fmla="+- 0 9802 9802"/>
                <a:gd name="T21" fmla="*/ T20 w 439"/>
                <a:gd name="T22" fmla="+- 0 3784 3546"/>
                <a:gd name="T23" fmla="*/ 3784 h 439"/>
                <a:gd name="T24" fmla="+- 0 9820 9802"/>
                <a:gd name="T25" fmla="*/ T24 w 439"/>
                <a:gd name="T26" fmla="+- 0 3852 3546"/>
                <a:gd name="T27" fmla="*/ 3852 h 439"/>
                <a:gd name="T28" fmla="+- 0 9856 9802"/>
                <a:gd name="T29" fmla="*/ T28 w 439"/>
                <a:gd name="T30" fmla="+- 0 3909 3546"/>
                <a:gd name="T31" fmla="*/ 3909 h 439"/>
                <a:gd name="T32" fmla="+- 0 9907 9802"/>
                <a:gd name="T33" fmla="*/ T32 w 439"/>
                <a:gd name="T34" fmla="+- 0 3953 3546"/>
                <a:gd name="T35" fmla="*/ 3953 h 439"/>
                <a:gd name="T36" fmla="+- 0 9970 9802"/>
                <a:gd name="T37" fmla="*/ T36 w 439"/>
                <a:gd name="T38" fmla="+- 0 3979 3546"/>
                <a:gd name="T39" fmla="*/ 3979 h 439"/>
                <a:gd name="T40" fmla="+- 0 10040 9802"/>
                <a:gd name="T41" fmla="*/ T40 w 439"/>
                <a:gd name="T42" fmla="+- 0 3984 3546"/>
                <a:gd name="T43" fmla="*/ 3984 h 439"/>
                <a:gd name="T44" fmla="+- 0 10109 9802"/>
                <a:gd name="T45" fmla="*/ T44 w 439"/>
                <a:gd name="T46" fmla="+- 0 3966 3546"/>
                <a:gd name="T47" fmla="*/ 3966 h 439"/>
                <a:gd name="T48" fmla="+- 0 10166 9802"/>
                <a:gd name="T49" fmla="*/ T48 w 439"/>
                <a:gd name="T50" fmla="+- 0 3930 3546"/>
                <a:gd name="T51" fmla="*/ 3930 h 439"/>
                <a:gd name="T52" fmla="+- 0 10209 9802"/>
                <a:gd name="T53" fmla="*/ T52 w 439"/>
                <a:gd name="T54" fmla="+- 0 3879 3546"/>
                <a:gd name="T55" fmla="*/ 3879 h 439"/>
                <a:gd name="T56" fmla="+- 0 10225 9802"/>
                <a:gd name="T57" fmla="*/ T56 w 439"/>
                <a:gd name="T58" fmla="+- 0 3841 3546"/>
                <a:gd name="T59" fmla="*/ 3841 h 439"/>
                <a:gd name="T60" fmla="+- 0 9858 9802"/>
                <a:gd name="T61" fmla="*/ T60 w 439"/>
                <a:gd name="T62" fmla="+- 0 3841 3546"/>
                <a:gd name="T63" fmla="*/ 3841 h 439"/>
                <a:gd name="T64" fmla="+- 0 9854 9802"/>
                <a:gd name="T65" fmla="*/ T64 w 439"/>
                <a:gd name="T66" fmla="+- 0 3830 3546"/>
                <a:gd name="T67" fmla="*/ 3830 h 439"/>
                <a:gd name="T68" fmla="+- 0 9852 9802"/>
                <a:gd name="T69" fmla="*/ T68 w 439"/>
                <a:gd name="T70" fmla="+- 0 3818 3546"/>
                <a:gd name="T71" fmla="*/ 3818 h 439"/>
                <a:gd name="T72" fmla="+- 0 9850 9802"/>
                <a:gd name="T73" fmla="*/ T72 w 439"/>
                <a:gd name="T74" fmla="+- 0 3806 3546"/>
                <a:gd name="T75" fmla="*/ 3806 h 439"/>
                <a:gd name="T76" fmla="+- 0 9853 9802"/>
                <a:gd name="T77" fmla="*/ T76 w 439"/>
                <a:gd name="T78" fmla="+- 0 3741 3546"/>
                <a:gd name="T79" fmla="*/ 3741 h 439"/>
                <a:gd name="T80" fmla="+- 0 9875 9802"/>
                <a:gd name="T81" fmla="*/ T80 w 439"/>
                <a:gd name="T82" fmla="+- 0 3682 3546"/>
                <a:gd name="T83" fmla="*/ 3682 h 439"/>
                <a:gd name="T84" fmla="+- 0 9915 9802"/>
                <a:gd name="T85" fmla="*/ T84 w 439"/>
                <a:gd name="T86" fmla="+- 0 3634 3546"/>
                <a:gd name="T87" fmla="*/ 3634 h 439"/>
                <a:gd name="T88" fmla="+- 0 9971 9802"/>
                <a:gd name="T89" fmla="*/ T88 w 439"/>
                <a:gd name="T90" fmla="+- 0 3601 3546"/>
                <a:gd name="T91" fmla="*/ 3601 h 439"/>
                <a:gd name="T92" fmla="+- 0 10165 9802"/>
                <a:gd name="T93" fmla="*/ T92 w 439"/>
                <a:gd name="T94" fmla="+- 0 3601 3546"/>
                <a:gd name="T95" fmla="*/ 3601 h 439"/>
                <a:gd name="T96" fmla="+- 0 10135 9802"/>
                <a:gd name="T97" fmla="*/ T96 w 439"/>
                <a:gd name="T98" fmla="+- 0 3577 3546"/>
                <a:gd name="T99" fmla="*/ 3577 h 439"/>
                <a:gd name="T100" fmla="+- 0 10072 9802"/>
                <a:gd name="T101" fmla="*/ T100 w 439"/>
                <a:gd name="T102" fmla="+- 0 3551 3546"/>
                <a:gd name="T103" fmla="*/ 3551 h 439"/>
                <a:gd name="T104" fmla="+- 0 10002 9802"/>
                <a:gd name="T105" fmla="*/ T104 w 439"/>
                <a:gd name="T106" fmla="+- 0 3546 3546"/>
                <a:gd name="T107" fmla="*/ 3546 h 439"/>
                <a:gd name="T108" fmla="+- 0 10165 9802"/>
                <a:gd name="T109" fmla="*/ T108 w 439"/>
                <a:gd name="T110" fmla="+- 0 3601 3546"/>
                <a:gd name="T111" fmla="*/ 3601 h 439"/>
                <a:gd name="T112" fmla="+- 0 9971 9802"/>
                <a:gd name="T113" fmla="*/ T112 w 439"/>
                <a:gd name="T114" fmla="+- 0 3601 3546"/>
                <a:gd name="T115" fmla="*/ 3601 h 439"/>
                <a:gd name="T116" fmla="+- 0 9975 9802"/>
                <a:gd name="T117" fmla="*/ T116 w 439"/>
                <a:gd name="T118" fmla="+- 0 3638 3546"/>
                <a:gd name="T119" fmla="*/ 3638 h 439"/>
                <a:gd name="T120" fmla="+- 0 9920 9802"/>
                <a:gd name="T121" fmla="*/ T120 w 439"/>
                <a:gd name="T122" fmla="+- 0 3671 3546"/>
                <a:gd name="T123" fmla="*/ 3671 h 439"/>
                <a:gd name="T124" fmla="+- 0 9881 9802"/>
                <a:gd name="T125" fmla="*/ T124 w 439"/>
                <a:gd name="T126" fmla="+- 0 3718 3546"/>
                <a:gd name="T127" fmla="*/ 3718 h 439"/>
                <a:gd name="T128" fmla="+- 0 9860 9802"/>
                <a:gd name="T129" fmla="*/ T128 w 439"/>
                <a:gd name="T130" fmla="+- 0 3776 3546"/>
                <a:gd name="T131" fmla="*/ 3776 h 439"/>
                <a:gd name="T132" fmla="+- 0 9858 9802"/>
                <a:gd name="T133" fmla="*/ T132 w 439"/>
                <a:gd name="T134" fmla="+- 0 3841 3546"/>
                <a:gd name="T135" fmla="*/ 3841 h 439"/>
                <a:gd name="T136" fmla="+- 0 10225 9802"/>
                <a:gd name="T137" fmla="*/ T136 w 439"/>
                <a:gd name="T138" fmla="+- 0 3841 3546"/>
                <a:gd name="T139" fmla="*/ 3841 h 439"/>
                <a:gd name="T140" fmla="+- 0 10235 9802"/>
                <a:gd name="T141" fmla="*/ T140 w 439"/>
                <a:gd name="T142" fmla="+- 0 3816 3546"/>
                <a:gd name="T143" fmla="*/ 3816 h 439"/>
                <a:gd name="T144" fmla="+- 0 10240 9802"/>
                <a:gd name="T145" fmla="*/ T144 w 439"/>
                <a:gd name="T146" fmla="+- 0 3745 3546"/>
                <a:gd name="T147" fmla="*/ 3745 h 439"/>
                <a:gd name="T148" fmla="+- 0 10223 9802"/>
                <a:gd name="T149" fmla="*/ T148 w 439"/>
                <a:gd name="T150" fmla="+- 0 3677 3546"/>
                <a:gd name="T151" fmla="*/ 3677 h 439"/>
                <a:gd name="T152" fmla="+- 0 10187 9802"/>
                <a:gd name="T153" fmla="*/ T152 w 439"/>
                <a:gd name="T154" fmla="+- 0 3620 3546"/>
                <a:gd name="T155" fmla="*/ 3620 h 439"/>
                <a:gd name="T156" fmla="+- 0 10165 9802"/>
                <a:gd name="T157" fmla="*/ T156 w 439"/>
                <a:gd name="T158" fmla="+- 0 3601 3546"/>
                <a:gd name="T159" fmla="*/ 3601 h 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39" h="439">
                  <a:moveTo>
                    <a:pt x="200" y="0"/>
                  </a:moveTo>
                  <a:lnTo>
                    <a:pt x="132" y="17"/>
                  </a:lnTo>
                  <a:lnTo>
                    <a:pt x="75" y="53"/>
                  </a:lnTo>
                  <a:lnTo>
                    <a:pt x="31" y="105"/>
                  </a:lnTo>
                  <a:lnTo>
                    <a:pt x="5" y="168"/>
                  </a:lnTo>
                  <a:lnTo>
                    <a:pt x="0" y="238"/>
                  </a:lnTo>
                  <a:lnTo>
                    <a:pt x="18" y="306"/>
                  </a:lnTo>
                  <a:lnTo>
                    <a:pt x="54" y="363"/>
                  </a:lnTo>
                  <a:lnTo>
                    <a:pt x="105" y="407"/>
                  </a:lnTo>
                  <a:lnTo>
                    <a:pt x="168" y="433"/>
                  </a:lnTo>
                  <a:lnTo>
                    <a:pt x="238" y="438"/>
                  </a:lnTo>
                  <a:lnTo>
                    <a:pt x="307" y="420"/>
                  </a:lnTo>
                  <a:lnTo>
                    <a:pt x="364" y="384"/>
                  </a:lnTo>
                  <a:lnTo>
                    <a:pt x="407" y="333"/>
                  </a:lnTo>
                  <a:lnTo>
                    <a:pt x="423" y="295"/>
                  </a:lnTo>
                  <a:lnTo>
                    <a:pt x="56" y="295"/>
                  </a:lnTo>
                  <a:lnTo>
                    <a:pt x="52" y="284"/>
                  </a:lnTo>
                  <a:lnTo>
                    <a:pt x="50" y="272"/>
                  </a:lnTo>
                  <a:lnTo>
                    <a:pt x="48" y="260"/>
                  </a:lnTo>
                  <a:lnTo>
                    <a:pt x="51" y="195"/>
                  </a:lnTo>
                  <a:lnTo>
                    <a:pt x="73" y="136"/>
                  </a:lnTo>
                  <a:lnTo>
                    <a:pt x="113" y="88"/>
                  </a:lnTo>
                  <a:lnTo>
                    <a:pt x="169" y="55"/>
                  </a:lnTo>
                  <a:lnTo>
                    <a:pt x="363" y="55"/>
                  </a:lnTo>
                  <a:lnTo>
                    <a:pt x="333" y="31"/>
                  </a:lnTo>
                  <a:lnTo>
                    <a:pt x="270" y="5"/>
                  </a:lnTo>
                  <a:lnTo>
                    <a:pt x="200" y="0"/>
                  </a:lnTo>
                  <a:close/>
                  <a:moveTo>
                    <a:pt x="363" y="55"/>
                  </a:moveTo>
                  <a:lnTo>
                    <a:pt x="169" y="55"/>
                  </a:lnTo>
                  <a:lnTo>
                    <a:pt x="173" y="92"/>
                  </a:lnTo>
                  <a:lnTo>
                    <a:pt x="118" y="125"/>
                  </a:lnTo>
                  <a:lnTo>
                    <a:pt x="79" y="172"/>
                  </a:lnTo>
                  <a:lnTo>
                    <a:pt x="58" y="230"/>
                  </a:lnTo>
                  <a:lnTo>
                    <a:pt x="56" y="295"/>
                  </a:lnTo>
                  <a:lnTo>
                    <a:pt x="423" y="295"/>
                  </a:lnTo>
                  <a:lnTo>
                    <a:pt x="433" y="270"/>
                  </a:lnTo>
                  <a:lnTo>
                    <a:pt x="438" y="199"/>
                  </a:lnTo>
                  <a:lnTo>
                    <a:pt x="421" y="131"/>
                  </a:lnTo>
                  <a:lnTo>
                    <a:pt x="385" y="74"/>
                  </a:lnTo>
                  <a:lnTo>
                    <a:pt x="363" y="55"/>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051" name="Picture 2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565" y="3135"/>
              <a:ext cx="319" cy="319"/>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941" y="2862"/>
              <a:ext cx="319" cy="31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8" name="Group 19"/>
          <p:cNvGrpSpPr>
            <a:grpSpLocks/>
          </p:cNvGrpSpPr>
          <p:nvPr/>
        </p:nvGrpSpPr>
        <p:grpSpPr bwMode="auto">
          <a:xfrm>
            <a:off x="8487430" y="3793431"/>
            <a:ext cx="311248" cy="153566"/>
            <a:chOff x="0" y="0"/>
            <a:chExt cx="3777" cy="2833"/>
          </a:xfrm>
        </p:grpSpPr>
        <p:sp>
          <p:nvSpPr>
            <p:cNvPr id="59" name="Freeform 24"/>
            <p:cNvSpPr>
              <a:spLocks/>
            </p:cNvSpPr>
            <p:nvPr/>
          </p:nvSpPr>
          <p:spPr bwMode="auto">
            <a:xfrm>
              <a:off x="1275" y="1969"/>
              <a:ext cx="946" cy="319"/>
            </a:xfrm>
            <a:custGeom>
              <a:avLst/>
              <a:gdLst>
                <a:gd name="T0" fmla="+- 0 1857 1275"/>
                <a:gd name="T1" fmla="*/ T0 w 946"/>
                <a:gd name="T2" fmla="+- 0 1970 1970"/>
                <a:gd name="T3" fmla="*/ 1970 h 319"/>
                <a:gd name="T4" fmla="+- 0 1768 1275"/>
                <a:gd name="T5" fmla="*/ T4 w 946"/>
                <a:gd name="T6" fmla="+- 0 1973 1970"/>
                <a:gd name="T7" fmla="*/ 1973 h 319"/>
                <a:gd name="T8" fmla="+- 0 1682 1275"/>
                <a:gd name="T9" fmla="*/ T8 w 946"/>
                <a:gd name="T10" fmla="+- 0 1989 1970"/>
                <a:gd name="T11" fmla="*/ 1989 h 319"/>
                <a:gd name="T12" fmla="+- 0 1275 1275"/>
                <a:gd name="T13" fmla="*/ T12 w 946"/>
                <a:gd name="T14" fmla="+- 0 2148 1970"/>
                <a:gd name="T15" fmla="*/ 2148 h 319"/>
                <a:gd name="T16" fmla="+- 0 1325 1275"/>
                <a:gd name="T17" fmla="*/ T16 w 946"/>
                <a:gd name="T18" fmla="+- 0 2288 1970"/>
                <a:gd name="T19" fmla="*/ 2288 h 319"/>
                <a:gd name="T20" fmla="+- 0 1804 1275"/>
                <a:gd name="T21" fmla="*/ T20 w 946"/>
                <a:gd name="T22" fmla="+- 0 2265 1970"/>
                <a:gd name="T23" fmla="*/ 2265 h 319"/>
                <a:gd name="T24" fmla="+- 0 1895 1275"/>
                <a:gd name="T25" fmla="*/ T24 w 946"/>
                <a:gd name="T26" fmla="+- 0 2258 1970"/>
                <a:gd name="T27" fmla="*/ 2258 h 319"/>
                <a:gd name="T28" fmla="+- 0 1975 1275"/>
                <a:gd name="T29" fmla="*/ T28 w 946"/>
                <a:gd name="T30" fmla="+- 0 2251 1970"/>
                <a:gd name="T31" fmla="*/ 2251 h 319"/>
                <a:gd name="T32" fmla="+- 0 2044 1275"/>
                <a:gd name="T33" fmla="*/ T32 w 946"/>
                <a:gd name="T34" fmla="+- 0 2243 1970"/>
                <a:gd name="T35" fmla="*/ 2243 h 319"/>
                <a:gd name="T36" fmla="+- 0 2148 1275"/>
                <a:gd name="T37" fmla="*/ T36 w 946"/>
                <a:gd name="T38" fmla="+- 0 2221 1970"/>
                <a:gd name="T39" fmla="*/ 2221 h 319"/>
                <a:gd name="T40" fmla="+- 0 2206 1275"/>
                <a:gd name="T41" fmla="*/ T40 w 946"/>
                <a:gd name="T42" fmla="+- 0 2189 1970"/>
                <a:gd name="T43" fmla="*/ 2189 h 319"/>
                <a:gd name="T44" fmla="+- 0 2221 1275"/>
                <a:gd name="T45" fmla="*/ T44 w 946"/>
                <a:gd name="T46" fmla="+- 0 2144 1970"/>
                <a:gd name="T47" fmla="*/ 2144 h 319"/>
                <a:gd name="T48" fmla="+- 0 2211 1275"/>
                <a:gd name="T49" fmla="*/ T48 w 946"/>
                <a:gd name="T50" fmla="+- 0 2117 1970"/>
                <a:gd name="T51" fmla="*/ 2117 h 319"/>
                <a:gd name="T52" fmla="+- 0 2154 1275"/>
                <a:gd name="T53" fmla="*/ T52 w 946"/>
                <a:gd name="T54" fmla="+- 0 2051 1970"/>
                <a:gd name="T55" fmla="*/ 2051 h 319"/>
                <a:gd name="T56" fmla="+- 0 2097 1275"/>
                <a:gd name="T57" fmla="*/ T56 w 946"/>
                <a:gd name="T58" fmla="+- 0 2021 1970"/>
                <a:gd name="T59" fmla="*/ 2021 h 319"/>
                <a:gd name="T60" fmla="+- 0 2026 1275"/>
                <a:gd name="T61" fmla="*/ T60 w 946"/>
                <a:gd name="T62" fmla="+- 0 1996 1970"/>
                <a:gd name="T63" fmla="*/ 1996 h 319"/>
                <a:gd name="T64" fmla="+- 0 1945 1275"/>
                <a:gd name="T65" fmla="*/ T64 w 946"/>
                <a:gd name="T66" fmla="+- 0 1978 1970"/>
                <a:gd name="T67" fmla="*/ 1978 h 319"/>
                <a:gd name="T68" fmla="+- 0 1857 1275"/>
                <a:gd name="T69" fmla="*/ T68 w 946"/>
                <a:gd name="T70" fmla="+- 0 1970 1970"/>
                <a:gd name="T71" fmla="*/ 1970 h 3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46" h="319">
                  <a:moveTo>
                    <a:pt x="582" y="0"/>
                  </a:moveTo>
                  <a:lnTo>
                    <a:pt x="493" y="3"/>
                  </a:lnTo>
                  <a:lnTo>
                    <a:pt x="407" y="19"/>
                  </a:lnTo>
                  <a:lnTo>
                    <a:pt x="0" y="178"/>
                  </a:lnTo>
                  <a:lnTo>
                    <a:pt x="50" y="318"/>
                  </a:lnTo>
                  <a:lnTo>
                    <a:pt x="529" y="295"/>
                  </a:lnTo>
                  <a:lnTo>
                    <a:pt x="620" y="288"/>
                  </a:lnTo>
                  <a:lnTo>
                    <a:pt x="700" y="281"/>
                  </a:lnTo>
                  <a:lnTo>
                    <a:pt x="769" y="273"/>
                  </a:lnTo>
                  <a:lnTo>
                    <a:pt x="873" y="251"/>
                  </a:lnTo>
                  <a:lnTo>
                    <a:pt x="931" y="219"/>
                  </a:lnTo>
                  <a:lnTo>
                    <a:pt x="946" y="174"/>
                  </a:lnTo>
                  <a:lnTo>
                    <a:pt x="936" y="147"/>
                  </a:lnTo>
                  <a:lnTo>
                    <a:pt x="879" y="81"/>
                  </a:lnTo>
                  <a:lnTo>
                    <a:pt x="822" y="51"/>
                  </a:lnTo>
                  <a:lnTo>
                    <a:pt x="751" y="26"/>
                  </a:lnTo>
                  <a:lnTo>
                    <a:pt x="670" y="8"/>
                  </a:lnTo>
                  <a:lnTo>
                    <a:pt x="582" y="0"/>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0" name="AutoShape 23"/>
            <p:cNvSpPr>
              <a:spLocks/>
            </p:cNvSpPr>
            <p:nvPr/>
          </p:nvSpPr>
          <p:spPr bwMode="auto">
            <a:xfrm>
              <a:off x="1157" y="1652"/>
              <a:ext cx="780" cy="719"/>
            </a:xfrm>
            <a:custGeom>
              <a:avLst/>
              <a:gdLst>
                <a:gd name="T0" fmla="+- 0 1516 1158"/>
                <a:gd name="T1" fmla="*/ T0 w 780"/>
                <a:gd name="T2" fmla="+- 0 1653 1653"/>
                <a:gd name="T3" fmla="*/ 1653 h 719"/>
                <a:gd name="T4" fmla="+- 0 1438 1158"/>
                <a:gd name="T5" fmla="*/ T4 w 780"/>
                <a:gd name="T6" fmla="+- 0 1667 1653"/>
                <a:gd name="T7" fmla="*/ 1667 h 719"/>
                <a:gd name="T8" fmla="+- 0 1367 1158"/>
                <a:gd name="T9" fmla="*/ T8 w 780"/>
                <a:gd name="T10" fmla="+- 0 1694 1653"/>
                <a:gd name="T11" fmla="*/ 1694 h 719"/>
                <a:gd name="T12" fmla="+- 0 1303 1158"/>
                <a:gd name="T13" fmla="*/ T12 w 780"/>
                <a:gd name="T14" fmla="+- 0 1733 1653"/>
                <a:gd name="T15" fmla="*/ 1733 h 719"/>
                <a:gd name="T16" fmla="+- 0 1250 1158"/>
                <a:gd name="T17" fmla="*/ T16 w 780"/>
                <a:gd name="T18" fmla="+- 0 1782 1653"/>
                <a:gd name="T19" fmla="*/ 1782 h 719"/>
                <a:gd name="T20" fmla="+- 0 1207 1158"/>
                <a:gd name="T21" fmla="*/ T20 w 780"/>
                <a:gd name="T22" fmla="+- 0 1839 1653"/>
                <a:gd name="T23" fmla="*/ 1839 h 719"/>
                <a:gd name="T24" fmla="+- 0 1176 1158"/>
                <a:gd name="T25" fmla="*/ T24 w 780"/>
                <a:gd name="T26" fmla="+- 0 1904 1653"/>
                <a:gd name="T27" fmla="*/ 1904 h 719"/>
                <a:gd name="T28" fmla="+- 0 1159 1158"/>
                <a:gd name="T29" fmla="*/ T28 w 780"/>
                <a:gd name="T30" fmla="+- 0 1973 1653"/>
                <a:gd name="T31" fmla="*/ 1973 h 719"/>
                <a:gd name="T32" fmla="+- 0 1158 1158"/>
                <a:gd name="T33" fmla="*/ T32 w 780"/>
                <a:gd name="T34" fmla="+- 0 2046 1653"/>
                <a:gd name="T35" fmla="*/ 2046 h 719"/>
                <a:gd name="T36" fmla="+- 0 1172 1158"/>
                <a:gd name="T37" fmla="*/ T36 w 780"/>
                <a:gd name="T38" fmla="+- 0 2118 1653"/>
                <a:gd name="T39" fmla="*/ 2118 h 719"/>
                <a:gd name="T40" fmla="+- 0 1201 1158"/>
                <a:gd name="T41" fmla="*/ T40 w 780"/>
                <a:gd name="T42" fmla="+- 0 2183 1653"/>
                <a:gd name="T43" fmla="*/ 2183 h 719"/>
                <a:gd name="T44" fmla="+- 0 1242 1158"/>
                <a:gd name="T45" fmla="*/ T44 w 780"/>
                <a:gd name="T46" fmla="+- 0 2241 1653"/>
                <a:gd name="T47" fmla="*/ 2241 h 719"/>
                <a:gd name="T48" fmla="+- 0 1294 1158"/>
                <a:gd name="T49" fmla="*/ T48 w 780"/>
                <a:gd name="T50" fmla="+- 0 2290 1653"/>
                <a:gd name="T51" fmla="*/ 2290 h 719"/>
                <a:gd name="T52" fmla="+- 0 1356 1158"/>
                <a:gd name="T53" fmla="*/ T52 w 780"/>
                <a:gd name="T54" fmla="+- 0 2329 1653"/>
                <a:gd name="T55" fmla="*/ 2329 h 719"/>
                <a:gd name="T56" fmla="+- 0 1425 1158"/>
                <a:gd name="T57" fmla="*/ T56 w 780"/>
                <a:gd name="T58" fmla="+- 0 2356 1653"/>
                <a:gd name="T59" fmla="*/ 2356 h 719"/>
                <a:gd name="T60" fmla="+- 0 1500 1158"/>
                <a:gd name="T61" fmla="*/ T60 w 780"/>
                <a:gd name="T62" fmla="+- 0 2371 1653"/>
                <a:gd name="T63" fmla="*/ 2371 h 719"/>
                <a:gd name="T64" fmla="+- 0 1579 1158"/>
                <a:gd name="T65" fmla="*/ T64 w 780"/>
                <a:gd name="T66" fmla="+- 0 2371 1653"/>
                <a:gd name="T67" fmla="*/ 2371 h 719"/>
                <a:gd name="T68" fmla="+- 0 1657 1158"/>
                <a:gd name="T69" fmla="*/ T68 w 780"/>
                <a:gd name="T70" fmla="+- 0 2357 1653"/>
                <a:gd name="T71" fmla="*/ 2357 h 719"/>
                <a:gd name="T72" fmla="+- 0 1728 1158"/>
                <a:gd name="T73" fmla="*/ T72 w 780"/>
                <a:gd name="T74" fmla="+- 0 2330 1653"/>
                <a:gd name="T75" fmla="*/ 2330 h 719"/>
                <a:gd name="T76" fmla="+- 0 1792 1158"/>
                <a:gd name="T77" fmla="*/ T76 w 780"/>
                <a:gd name="T78" fmla="+- 0 2291 1653"/>
                <a:gd name="T79" fmla="*/ 2291 h 719"/>
                <a:gd name="T80" fmla="+- 0 1845 1158"/>
                <a:gd name="T81" fmla="*/ T80 w 780"/>
                <a:gd name="T82" fmla="+- 0 2242 1653"/>
                <a:gd name="T83" fmla="*/ 2242 h 719"/>
                <a:gd name="T84" fmla="+- 0 1847 1158"/>
                <a:gd name="T85" fmla="*/ T84 w 780"/>
                <a:gd name="T86" fmla="+- 0 2240 1653"/>
                <a:gd name="T87" fmla="*/ 2240 h 719"/>
                <a:gd name="T88" fmla="+- 0 1327 1158"/>
                <a:gd name="T89" fmla="*/ T88 w 780"/>
                <a:gd name="T90" fmla="+- 0 2240 1653"/>
                <a:gd name="T91" fmla="*/ 2240 h 719"/>
                <a:gd name="T92" fmla="+- 0 1286 1158"/>
                <a:gd name="T93" fmla="*/ T92 w 780"/>
                <a:gd name="T94" fmla="+- 0 2199 1653"/>
                <a:gd name="T95" fmla="*/ 2199 h 719"/>
                <a:gd name="T96" fmla="+- 0 1254 1158"/>
                <a:gd name="T97" fmla="*/ T96 w 780"/>
                <a:gd name="T98" fmla="+- 0 2152 1653"/>
                <a:gd name="T99" fmla="*/ 2152 h 719"/>
                <a:gd name="T100" fmla="+- 0 1231 1158"/>
                <a:gd name="T101" fmla="*/ T100 w 780"/>
                <a:gd name="T102" fmla="+- 0 2099 1653"/>
                <a:gd name="T103" fmla="*/ 2099 h 719"/>
                <a:gd name="T104" fmla="+- 0 1220 1158"/>
                <a:gd name="T105" fmla="*/ T104 w 780"/>
                <a:gd name="T106" fmla="+- 0 2041 1653"/>
                <a:gd name="T107" fmla="*/ 2041 h 719"/>
                <a:gd name="T108" fmla="+- 0 1222 1158"/>
                <a:gd name="T109" fmla="*/ T108 w 780"/>
                <a:gd name="T110" fmla="+- 0 1972 1653"/>
                <a:gd name="T111" fmla="*/ 1972 h 719"/>
                <a:gd name="T112" fmla="+- 0 1240 1158"/>
                <a:gd name="T113" fmla="*/ T112 w 780"/>
                <a:gd name="T114" fmla="+- 0 1907 1653"/>
                <a:gd name="T115" fmla="*/ 1907 h 719"/>
                <a:gd name="T116" fmla="+- 0 1272 1158"/>
                <a:gd name="T117" fmla="*/ T116 w 780"/>
                <a:gd name="T118" fmla="+- 0 1848 1653"/>
                <a:gd name="T119" fmla="*/ 1848 h 719"/>
                <a:gd name="T120" fmla="+- 0 1317 1158"/>
                <a:gd name="T121" fmla="*/ T120 w 780"/>
                <a:gd name="T122" fmla="+- 0 1797 1653"/>
                <a:gd name="T123" fmla="*/ 1797 h 719"/>
                <a:gd name="T124" fmla="+- 0 1373 1158"/>
                <a:gd name="T125" fmla="*/ T124 w 780"/>
                <a:gd name="T126" fmla="+- 0 1756 1653"/>
                <a:gd name="T127" fmla="*/ 1756 h 719"/>
                <a:gd name="T128" fmla="+- 0 1440 1158"/>
                <a:gd name="T129" fmla="*/ T128 w 780"/>
                <a:gd name="T130" fmla="+- 0 1727 1653"/>
                <a:gd name="T131" fmla="*/ 1727 h 719"/>
                <a:gd name="T132" fmla="+- 0 1789 1158"/>
                <a:gd name="T133" fmla="*/ T132 w 780"/>
                <a:gd name="T134" fmla="+- 0 1727 1653"/>
                <a:gd name="T135" fmla="*/ 1727 h 719"/>
                <a:gd name="T136" fmla="+- 0 1739 1158"/>
                <a:gd name="T137" fmla="*/ T136 w 780"/>
                <a:gd name="T138" fmla="+- 0 1695 1653"/>
                <a:gd name="T139" fmla="*/ 1695 h 719"/>
                <a:gd name="T140" fmla="+- 0 1670 1158"/>
                <a:gd name="T141" fmla="*/ T140 w 780"/>
                <a:gd name="T142" fmla="+- 0 1668 1653"/>
                <a:gd name="T143" fmla="*/ 1668 h 719"/>
                <a:gd name="T144" fmla="+- 0 1595 1158"/>
                <a:gd name="T145" fmla="*/ T144 w 780"/>
                <a:gd name="T146" fmla="+- 0 1653 1653"/>
                <a:gd name="T147" fmla="*/ 1653 h 719"/>
                <a:gd name="T148" fmla="+- 0 1516 1158"/>
                <a:gd name="T149" fmla="*/ T148 w 780"/>
                <a:gd name="T150" fmla="+- 0 1653 1653"/>
                <a:gd name="T151" fmla="*/ 1653 h 719"/>
                <a:gd name="T152" fmla="+- 0 1789 1158"/>
                <a:gd name="T153" fmla="*/ T152 w 780"/>
                <a:gd name="T154" fmla="+- 0 1727 1653"/>
                <a:gd name="T155" fmla="*/ 1727 h 719"/>
                <a:gd name="T156" fmla="+- 0 1440 1158"/>
                <a:gd name="T157" fmla="*/ T156 w 780"/>
                <a:gd name="T158" fmla="+- 0 1727 1653"/>
                <a:gd name="T159" fmla="*/ 1727 h 719"/>
                <a:gd name="T160" fmla="+- 0 1463 1158"/>
                <a:gd name="T161" fmla="*/ T160 w 780"/>
                <a:gd name="T162" fmla="+- 0 1797 1653"/>
                <a:gd name="T163" fmla="*/ 1797 h 719"/>
                <a:gd name="T164" fmla="+- 0 1387 1158"/>
                <a:gd name="T165" fmla="*/ T164 w 780"/>
                <a:gd name="T166" fmla="+- 0 1827 1653"/>
                <a:gd name="T167" fmla="*/ 1827 h 719"/>
                <a:gd name="T168" fmla="+- 0 1326 1158"/>
                <a:gd name="T169" fmla="*/ T168 w 780"/>
                <a:gd name="T170" fmla="+- 0 1873 1653"/>
                <a:gd name="T171" fmla="*/ 1873 h 719"/>
                <a:gd name="T172" fmla="+- 0 1281 1158"/>
                <a:gd name="T173" fmla="*/ T172 w 780"/>
                <a:gd name="T174" fmla="+- 0 1932 1653"/>
                <a:gd name="T175" fmla="*/ 1932 h 719"/>
                <a:gd name="T176" fmla="+- 0 1255 1158"/>
                <a:gd name="T177" fmla="*/ T176 w 780"/>
                <a:gd name="T178" fmla="+- 0 2001 1653"/>
                <a:gd name="T179" fmla="*/ 2001 h 719"/>
                <a:gd name="T180" fmla="+- 0 1250 1158"/>
                <a:gd name="T181" fmla="*/ T180 w 780"/>
                <a:gd name="T182" fmla="+- 0 2077 1653"/>
                <a:gd name="T183" fmla="*/ 2077 h 719"/>
                <a:gd name="T184" fmla="+- 0 1259 1158"/>
                <a:gd name="T185" fmla="*/ T184 w 780"/>
                <a:gd name="T186" fmla="+- 0 2122 1653"/>
                <a:gd name="T187" fmla="*/ 2122 h 719"/>
                <a:gd name="T188" fmla="+- 0 1275 1158"/>
                <a:gd name="T189" fmla="*/ T188 w 780"/>
                <a:gd name="T190" fmla="+- 0 2166 1653"/>
                <a:gd name="T191" fmla="*/ 2166 h 719"/>
                <a:gd name="T192" fmla="+- 0 1298 1158"/>
                <a:gd name="T193" fmla="*/ T192 w 780"/>
                <a:gd name="T194" fmla="+- 0 2205 1653"/>
                <a:gd name="T195" fmla="*/ 2205 h 719"/>
                <a:gd name="T196" fmla="+- 0 1327 1158"/>
                <a:gd name="T197" fmla="*/ T196 w 780"/>
                <a:gd name="T198" fmla="+- 0 2240 1653"/>
                <a:gd name="T199" fmla="*/ 2240 h 719"/>
                <a:gd name="T200" fmla="+- 0 1847 1158"/>
                <a:gd name="T201" fmla="*/ T200 w 780"/>
                <a:gd name="T202" fmla="+- 0 2240 1653"/>
                <a:gd name="T203" fmla="*/ 2240 h 719"/>
                <a:gd name="T204" fmla="+- 0 1888 1158"/>
                <a:gd name="T205" fmla="*/ T204 w 780"/>
                <a:gd name="T206" fmla="+- 0 2184 1653"/>
                <a:gd name="T207" fmla="*/ 2184 h 719"/>
                <a:gd name="T208" fmla="+- 0 1919 1158"/>
                <a:gd name="T209" fmla="*/ T208 w 780"/>
                <a:gd name="T210" fmla="+- 0 2120 1653"/>
                <a:gd name="T211" fmla="*/ 2120 h 719"/>
                <a:gd name="T212" fmla="+- 0 1936 1158"/>
                <a:gd name="T213" fmla="*/ T212 w 780"/>
                <a:gd name="T214" fmla="+- 0 2051 1653"/>
                <a:gd name="T215" fmla="*/ 2051 h 719"/>
                <a:gd name="T216" fmla="+- 0 1937 1158"/>
                <a:gd name="T217" fmla="*/ T216 w 780"/>
                <a:gd name="T218" fmla="+- 0 1978 1653"/>
                <a:gd name="T219" fmla="*/ 1978 h 719"/>
                <a:gd name="T220" fmla="+- 0 1923 1158"/>
                <a:gd name="T221" fmla="*/ T220 w 780"/>
                <a:gd name="T222" fmla="+- 0 1906 1653"/>
                <a:gd name="T223" fmla="*/ 1906 h 719"/>
                <a:gd name="T224" fmla="+- 0 1894 1158"/>
                <a:gd name="T225" fmla="*/ T224 w 780"/>
                <a:gd name="T226" fmla="+- 0 1841 1653"/>
                <a:gd name="T227" fmla="*/ 1841 h 719"/>
                <a:gd name="T228" fmla="+- 0 1853 1158"/>
                <a:gd name="T229" fmla="*/ T228 w 780"/>
                <a:gd name="T230" fmla="+- 0 1783 1653"/>
                <a:gd name="T231" fmla="*/ 1783 h 719"/>
                <a:gd name="T232" fmla="+- 0 1801 1158"/>
                <a:gd name="T233" fmla="*/ T232 w 780"/>
                <a:gd name="T234" fmla="+- 0 1734 1653"/>
                <a:gd name="T235" fmla="*/ 1734 h 719"/>
                <a:gd name="T236" fmla="+- 0 1789 1158"/>
                <a:gd name="T237" fmla="*/ T236 w 780"/>
                <a:gd name="T238" fmla="+- 0 1727 1653"/>
                <a:gd name="T239" fmla="*/ 1727 h 7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780" h="719">
                  <a:moveTo>
                    <a:pt x="358" y="0"/>
                  </a:moveTo>
                  <a:lnTo>
                    <a:pt x="280" y="14"/>
                  </a:lnTo>
                  <a:lnTo>
                    <a:pt x="209" y="41"/>
                  </a:lnTo>
                  <a:lnTo>
                    <a:pt x="145" y="80"/>
                  </a:lnTo>
                  <a:lnTo>
                    <a:pt x="92" y="129"/>
                  </a:lnTo>
                  <a:lnTo>
                    <a:pt x="49" y="186"/>
                  </a:lnTo>
                  <a:lnTo>
                    <a:pt x="18" y="251"/>
                  </a:lnTo>
                  <a:lnTo>
                    <a:pt x="1" y="320"/>
                  </a:lnTo>
                  <a:lnTo>
                    <a:pt x="0" y="393"/>
                  </a:lnTo>
                  <a:lnTo>
                    <a:pt x="14" y="465"/>
                  </a:lnTo>
                  <a:lnTo>
                    <a:pt x="43" y="530"/>
                  </a:lnTo>
                  <a:lnTo>
                    <a:pt x="84" y="588"/>
                  </a:lnTo>
                  <a:lnTo>
                    <a:pt x="136" y="637"/>
                  </a:lnTo>
                  <a:lnTo>
                    <a:pt x="198" y="676"/>
                  </a:lnTo>
                  <a:lnTo>
                    <a:pt x="267" y="703"/>
                  </a:lnTo>
                  <a:lnTo>
                    <a:pt x="342" y="718"/>
                  </a:lnTo>
                  <a:lnTo>
                    <a:pt x="421" y="718"/>
                  </a:lnTo>
                  <a:lnTo>
                    <a:pt x="499" y="704"/>
                  </a:lnTo>
                  <a:lnTo>
                    <a:pt x="570" y="677"/>
                  </a:lnTo>
                  <a:lnTo>
                    <a:pt x="634" y="638"/>
                  </a:lnTo>
                  <a:lnTo>
                    <a:pt x="687" y="589"/>
                  </a:lnTo>
                  <a:lnTo>
                    <a:pt x="689" y="587"/>
                  </a:lnTo>
                  <a:lnTo>
                    <a:pt x="169" y="587"/>
                  </a:lnTo>
                  <a:lnTo>
                    <a:pt x="128" y="546"/>
                  </a:lnTo>
                  <a:lnTo>
                    <a:pt x="96" y="499"/>
                  </a:lnTo>
                  <a:lnTo>
                    <a:pt x="73" y="446"/>
                  </a:lnTo>
                  <a:lnTo>
                    <a:pt x="62" y="388"/>
                  </a:lnTo>
                  <a:lnTo>
                    <a:pt x="64" y="319"/>
                  </a:lnTo>
                  <a:lnTo>
                    <a:pt x="82" y="254"/>
                  </a:lnTo>
                  <a:lnTo>
                    <a:pt x="114" y="195"/>
                  </a:lnTo>
                  <a:lnTo>
                    <a:pt x="159" y="144"/>
                  </a:lnTo>
                  <a:lnTo>
                    <a:pt x="215" y="103"/>
                  </a:lnTo>
                  <a:lnTo>
                    <a:pt x="282" y="74"/>
                  </a:lnTo>
                  <a:lnTo>
                    <a:pt x="631" y="74"/>
                  </a:lnTo>
                  <a:lnTo>
                    <a:pt x="581" y="42"/>
                  </a:lnTo>
                  <a:lnTo>
                    <a:pt x="512" y="15"/>
                  </a:lnTo>
                  <a:lnTo>
                    <a:pt x="437" y="0"/>
                  </a:lnTo>
                  <a:lnTo>
                    <a:pt x="358" y="0"/>
                  </a:lnTo>
                  <a:close/>
                  <a:moveTo>
                    <a:pt x="631" y="74"/>
                  </a:moveTo>
                  <a:lnTo>
                    <a:pt x="282" y="74"/>
                  </a:lnTo>
                  <a:lnTo>
                    <a:pt x="305" y="144"/>
                  </a:lnTo>
                  <a:lnTo>
                    <a:pt x="229" y="174"/>
                  </a:lnTo>
                  <a:lnTo>
                    <a:pt x="168" y="220"/>
                  </a:lnTo>
                  <a:lnTo>
                    <a:pt x="123" y="279"/>
                  </a:lnTo>
                  <a:lnTo>
                    <a:pt x="97" y="348"/>
                  </a:lnTo>
                  <a:lnTo>
                    <a:pt x="92" y="424"/>
                  </a:lnTo>
                  <a:lnTo>
                    <a:pt x="101" y="469"/>
                  </a:lnTo>
                  <a:lnTo>
                    <a:pt x="117" y="513"/>
                  </a:lnTo>
                  <a:lnTo>
                    <a:pt x="140" y="552"/>
                  </a:lnTo>
                  <a:lnTo>
                    <a:pt x="169" y="587"/>
                  </a:lnTo>
                  <a:lnTo>
                    <a:pt x="689" y="587"/>
                  </a:lnTo>
                  <a:lnTo>
                    <a:pt x="730" y="531"/>
                  </a:lnTo>
                  <a:lnTo>
                    <a:pt x="761" y="467"/>
                  </a:lnTo>
                  <a:lnTo>
                    <a:pt x="778" y="398"/>
                  </a:lnTo>
                  <a:lnTo>
                    <a:pt x="779" y="325"/>
                  </a:lnTo>
                  <a:lnTo>
                    <a:pt x="765" y="253"/>
                  </a:lnTo>
                  <a:lnTo>
                    <a:pt x="736" y="188"/>
                  </a:lnTo>
                  <a:lnTo>
                    <a:pt x="695" y="130"/>
                  </a:lnTo>
                  <a:lnTo>
                    <a:pt x="643" y="81"/>
                  </a:lnTo>
                  <a:lnTo>
                    <a:pt x="631" y="74"/>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1" name="AutoShape 22"/>
            <p:cNvSpPr>
              <a:spLocks/>
            </p:cNvSpPr>
            <p:nvPr/>
          </p:nvSpPr>
          <p:spPr bwMode="auto">
            <a:xfrm>
              <a:off x="0" y="732"/>
              <a:ext cx="3777" cy="2100"/>
            </a:xfrm>
            <a:custGeom>
              <a:avLst/>
              <a:gdLst>
                <a:gd name="T0" fmla="*/ 182 w 3777"/>
                <a:gd name="T1" fmla="+- 0 2373 733"/>
                <a:gd name="T2" fmla="*/ 2373 h 2100"/>
                <a:gd name="T3" fmla="*/ 278 w 3777"/>
                <a:gd name="T4" fmla="+- 0 2513 733"/>
                <a:gd name="T5" fmla="*/ 2513 h 2100"/>
                <a:gd name="T6" fmla="*/ 718 w 3777"/>
                <a:gd name="T7" fmla="+- 0 2693 733"/>
                <a:gd name="T8" fmla="*/ 2693 h 2100"/>
                <a:gd name="T9" fmla="*/ 2845 w 3777"/>
                <a:gd name="T10" fmla="+- 0 2793 733"/>
                <a:gd name="T11" fmla="*/ 2793 h 2100"/>
                <a:gd name="T12" fmla="*/ 3323 w 3777"/>
                <a:gd name="T13" fmla="+- 0 2673 733"/>
                <a:gd name="T14" fmla="*/ 2673 h 2100"/>
                <a:gd name="T15" fmla="*/ 1346 w 3777"/>
                <a:gd name="T16" fmla="+- 0 2573 733"/>
                <a:gd name="T17" fmla="*/ 2573 h 2100"/>
                <a:gd name="T18" fmla="*/ 625 w 3777"/>
                <a:gd name="T19" fmla="+- 0 2473 733"/>
                <a:gd name="T20" fmla="*/ 2473 h 2100"/>
                <a:gd name="T21" fmla="*/ 277 w 3777"/>
                <a:gd name="T22" fmla="+- 0 2373 733"/>
                <a:gd name="T23" fmla="*/ 2373 h 2100"/>
                <a:gd name="T24" fmla="*/ 30 w 3777"/>
                <a:gd name="T25" fmla="+- 0 853 733"/>
                <a:gd name="T26" fmla="*/ 853 h 2100"/>
                <a:gd name="T27" fmla="*/ 85 w 3777"/>
                <a:gd name="T28" fmla="+- 0 1093 733"/>
                <a:gd name="T29" fmla="*/ 1093 h 2100"/>
                <a:gd name="T30" fmla="*/ 560 w 3777"/>
                <a:gd name="T31" fmla="+- 0 1393 733"/>
                <a:gd name="T32" fmla="*/ 1393 h 2100"/>
                <a:gd name="T33" fmla="*/ 586 w 3777"/>
                <a:gd name="T34" fmla="+- 0 1653 733"/>
                <a:gd name="T35" fmla="*/ 1653 h 2100"/>
                <a:gd name="T36" fmla="*/ 171 w 3777"/>
                <a:gd name="T37" fmla="+- 0 2093 733"/>
                <a:gd name="T38" fmla="*/ 2093 h 2100"/>
                <a:gd name="T39" fmla="*/ 484 w 3777"/>
                <a:gd name="T40" fmla="+- 0 2333 733"/>
                <a:gd name="T41" fmla="*/ 2333 h 2100"/>
                <a:gd name="T42" fmla="*/ 1344 w 3777"/>
                <a:gd name="T43" fmla="+- 0 2513 733"/>
                <a:gd name="T44" fmla="*/ 2513 h 2100"/>
                <a:gd name="T45" fmla="*/ 2740 w 3777"/>
                <a:gd name="T46" fmla="+- 0 2573 733"/>
                <a:gd name="T47" fmla="*/ 2573 h 2100"/>
                <a:gd name="T48" fmla="*/ 3581 w 3777"/>
                <a:gd name="T49" fmla="+- 0 2533 733"/>
                <a:gd name="T50" fmla="*/ 2533 h 2100"/>
                <a:gd name="T51" fmla="*/ 1212 w 3777"/>
                <a:gd name="T52" fmla="+- 0 2373 733"/>
                <a:gd name="T53" fmla="*/ 2373 h 2100"/>
                <a:gd name="T54" fmla="*/ 643 w 3777"/>
                <a:gd name="T55" fmla="+- 0 2213 733"/>
                <a:gd name="T56" fmla="*/ 2213 h 2100"/>
                <a:gd name="T57" fmla="*/ 465 w 3777"/>
                <a:gd name="T58" fmla="+- 0 1993 733"/>
                <a:gd name="T59" fmla="*/ 1993 h 2100"/>
                <a:gd name="T60" fmla="*/ 667 w 3777"/>
                <a:gd name="T61" fmla="+- 0 1813 733"/>
                <a:gd name="T62" fmla="*/ 1813 h 2100"/>
                <a:gd name="T63" fmla="*/ 1683 w 3777"/>
                <a:gd name="T64" fmla="+- 0 1693 733"/>
                <a:gd name="T65" fmla="*/ 1693 h 2100"/>
                <a:gd name="T66" fmla="*/ 1209 w 3777"/>
                <a:gd name="T67" fmla="+- 0 1513 733"/>
                <a:gd name="T68" fmla="*/ 1513 h 2100"/>
                <a:gd name="T69" fmla="*/ 586 w 3777"/>
                <a:gd name="T70" fmla="+- 0 1153 733"/>
                <a:gd name="T71" fmla="*/ 1153 h 2100"/>
                <a:gd name="T72" fmla="*/ 310 w 3777"/>
                <a:gd name="T73" fmla="+- 0 913 733"/>
                <a:gd name="T74" fmla="*/ 913 h 2100"/>
                <a:gd name="T75" fmla="*/ 2894 w 3777"/>
                <a:gd name="T76" fmla="+- 0 2273 733"/>
                <a:gd name="T77" fmla="*/ 2273 h 2100"/>
                <a:gd name="T78" fmla="*/ 2550 w 3777"/>
                <a:gd name="T79" fmla="+- 0 2393 733"/>
                <a:gd name="T80" fmla="*/ 2393 h 2100"/>
                <a:gd name="T81" fmla="*/ 3731 w 3777"/>
                <a:gd name="T82" fmla="+- 0 2333 733"/>
                <a:gd name="T83" fmla="*/ 2333 h 2100"/>
                <a:gd name="T84" fmla="*/ 730 w 3777"/>
                <a:gd name="T85" fmla="+- 0 893 733"/>
                <a:gd name="T86" fmla="*/ 893 h 2100"/>
                <a:gd name="T87" fmla="*/ 1159 w 3777"/>
                <a:gd name="T88" fmla="+- 0 1253 733"/>
                <a:gd name="T89" fmla="*/ 1253 h 2100"/>
                <a:gd name="T90" fmla="*/ 1927 w 3777"/>
                <a:gd name="T91" fmla="+- 0 1673 733"/>
                <a:gd name="T92" fmla="*/ 1673 h 2100"/>
                <a:gd name="T93" fmla="*/ 2815 w 3777"/>
                <a:gd name="T94" fmla="+- 0 2033 733"/>
                <a:gd name="T95" fmla="*/ 2033 h 2100"/>
                <a:gd name="T96" fmla="*/ 3421 w 3777"/>
                <a:gd name="T97" fmla="+- 0 2333 733"/>
                <a:gd name="T98" fmla="*/ 2333 h 2100"/>
                <a:gd name="T99" fmla="*/ 3117 w 3777"/>
                <a:gd name="T100" fmla="+- 0 2093 733"/>
                <a:gd name="T101" fmla="*/ 2093 h 2100"/>
                <a:gd name="T102" fmla="*/ 2610 w 3777"/>
                <a:gd name="T103" fmla="+- 0 1753 733"/>
                <a:gd name="T104" fmla="*/ 1753 h 2100"/>
                <a:gd name="T105" fmla="*/ 2101 w 3777"/>
                <a:gd name="T106" fmla="+- 0 1493 733"/>
                <a:gd name="T107" fmla="*/ 1493 h 2100"/>
                <a:gd name="T108" fmla="*/ 1490 w 3777"/>
                <a:gd name="T109" fmla="+- 0 1193 733"/>
                <a:gd name="T110" fmla="*/ 1193 h 2100"/>
                <a:gd name="T111" fmla="*/ 1055 w 3777"/>
                <a:gd name="T112" fmla="+- 0 933 733"/>
                <a:gd name="T113" fmla="*/ 933 h 2100"/>
                <a:gd name="T114" fmla="*/ 2324 w 3777"/>
                <a:gd name="T115" fmla="+- 0 1173 733"/>
                <a:gd name="T116" fmla="*/ 1173 h 2100"/>
                <a:gd name="T117" fmla="*/ 2963 w 3777"/>
                <a:gd name="T118" fmla="+- 0 1473 733"/>
                <a:gd name="T119" fmla="*/ 1473 h 2100"/>
                <a:gd name="T120" fmla="*/ 3381 w 3777"/>
                <a:gd name="T121" fmla="+- 0 1813 733"/>
                <a:gd name="T122" fmla="*/ 1813 h 2100"/>
                <a:gd name="T123" fmla="*/ 3470 w 3777"/>
                <a:gd name="T124" fmla="+- 0 2313 733"/>
                <a:gd name="T125" fmla="*/ 2313 h 2100"/>
                <a:gd name="T126" fmla="*/ 3760 w 3777"/>
                <a:gd name="T127" fmla="+- 0 1973 733"/>
                <a:gd name="T128" fmla="*/ 1973 h 2100"/>
                <a:gd name="T129" fmla="*/ 3417 w 3777"/>
                <a:gd name="T130" fmla="+- 0 1553 733"/>
                <a:gd name="T131" fmla="*/ 1553 h 2100"/>
                <a:gd name="T132" fmla="*/ 3000 w 3777"/>
                <a:gd name="T133" fmla="+- 0 1333 733"/>
                <a:gd name="T134" fmla="*/ 1333 h 2100"/>
                <a:gd name="T135" fmla="*/ 1767 w 3777"/>
                <a:gd name="T136" fmla="+- 0 913 733"/>
                <a:gd name="T137" fmla="*/ 913 h 2100"/>
                <a:gd name="T138" fmla="*/ 1757 w 3777"/>
                <a:gd name="T139" fmla="+- 0 1033 733"/>
                <a:gd name="T140" fmla="*/ 1033 h 2100"/>
                <a:gd name="T141" fmla="*/ 2184 w 3777"/>
                <a:gd name="T142" fmla="+- 0 1393 733"/>
                <a:gd name="T143" fmla="*/ 1393 h 2100"/>
                <a:gd name="T144" fmla="*/ 2748 w 3777"/>
                <a:gd name="T145" fmla="+- 0 1653 733"/>
                <a:gd name="T146" fmla="*/ 1653 h 2100"/>
                <a:gd name="T147" fmla="*/ 3163 w 3777"/>
                <a:gd name="T148" fmla="+- 0 1933 733"/>
                <a:gd name="T149" fmla="*/ 1933 h 2100"/>
                <a:gd name="T150" fmla="*/ 3391 w 3777"/>
                <a:gd name="T151" fmla="+- 0 2113 733"/>
                <a:gd name="T152" fmla="*/ 2113 h 2100"/>
                <a:gd name="T153" fmla="*/ 3007 w 3777"/>
                <a:gd name="T154" fmla="+- 0 1633 733"/>
                <a:gd name="T155" fmla="*/ 1633 h 2100"/>
                <a:gd name="T156" fmla="*/ 2466 w 3777"/>
                <a:gd name="T157" fmla="+- 0 1433 733"/>
                <a:gd name="T158" fmla="*/ 1433 h 2100"/>
                <a:gd name="T159" fmla="*/ 2534 w 3777"/>
                <a:gd name="T160" fmla="+- 0 1133 733"/>
                <a:gd name="T161" fmla="*/ 1133 h 2100"/>
                <a:gd name="T162" fmla="*/ 1767 w 3777"/>
                <a:gd name="T163" fmla="+- 0 913 733"/>
                <a:gd name="T164" fmla="*/ 913 h 2100"/>
                <a:gd name="T165" fmla="*/ 486 w 3777"/>
                <a:gd name="T166" fmla="+- 0 753 733"/>
                <a:gd name="T167" fmla="*/ 753 h 21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Lst>
              <a:rect l="0" t="0" r="r" b="b"/>
              <a:pathLst>
                <a:path w="3777" h="2100">
                  <a:moveTo>
                    <a:pt x="2590" y="2080"/>
                  </a:moveTo>
                  <a:lnTo>
                    <a:pt x="1429" y="2080"/>
                  </a:lnTo>
                  <a:lnTo>
                    <a:pt x="1548" y="2100"/>
                  </a:lnTo>
                  <a:lnTo>
                    <a:pt x="2498" y="2100"/>
                  </a:lnTo>
                  <a:lnTo>
                    <a:pt x="2590" y="2080"/>
                  </a:lnTo>
                  <a:close/>
                  <a:moveTo>
                    <a:pt x="277" y="1640"/>
                  </a:moveTo>
                  <a:lnTo>
                    <a:pt x="182" y="1640"/>
                  </a:lnTo>
                  <a:lnTo>
                    <a:pt x="170" y="1660"/>
                  </a:lnTo>
                  <a:lnTo>
                    <a:pt x="169" y="1660"/>
                  </a:lnTo>
                  <a:lnTo>
                    <a:pt x="175" y="1680"/>
                  </a:lnTo>
                  <a:lnTo>
                    <a:pt x="190" y="1700"/>
                  </a:lnTo>
                  <a:lnTo>
                    <a:pt x="212" y="1740"/>
                  </a:lnTo>
                  <a:lnTo>
                    <a:pt x="241" y="1760"/>
                  </a:lnTo>
                  <a:lnTo>
                    <a:pt x="278" y="1780"/>
                  </a:lnTo>
                  <a:lnTo>
                    <a:pt x="322" y="1800"/>
                  </a:lnTo>
                  <a:lnTo>
                    <a:pt x="372" y="1840"/>
                  </a:lnTo>
                  <a:lnTo>
                    <a:pt x="429" y="1860"/>
                  </a:lnTo>
                  <a:lnTo>
                    <a:pt x="492" y="1880"/>
                  </a:lnTo>
                  <a:lnTo>
                    <a:pt x="562" y="1920"/>
                  </a:lnTo>
                  <a:lnTo>
                    <a:pt x="637" y="1940"/>
                  </a:lnTo>
                  <a:lnTo>
                    <a:pt x="718" y="1960"/>
                  </a:lnTo>
                  <a:lnTo>
                    <a:pt x="805" y="1980"/>
                  </a:lnTo>
                  <a:lnTo>
                    <a:pt x="897" y="2000"/>
                  </a:lnTo>
                  <a:lnTo>
                    <a:pt x="1096" y="2040"/>
                  </a:lnTo>
                  <a:lnTo>
                    <a:pt x="1314" y="2080"/>
                  </a:lnTo>
                  <a:lnTo>
                    <a:pt x="2678" y="2080"/>
                  </a:lnTo>
                  <a:lnTo>
                    <a:pt x="2763" y="2060"/>
                  </a:lnTo>
                  <a:lnTo>
                    <a:pt x="2845" y="2060"/>
                  </a:lnTo>
                  <a:lnTo>
                    <a:pt x="2924" y="2040"/>
                  </a:lnTo>
                  <a:lnTo>
                    <a:pt x="3000" y="2020"/>
                  </a:lnTo>
                  <a:lnTo>
                    <a:pt x="3071" y="2020"/>
                  </a:lnTo>
                  <a:lnTo>
                    <a:pt x="3140" y="2000"/>
                  </a:lnTo>
                  <a:lnTo>
                    <a:pt x="3205" y="1980"/>
                  </a:lnTo>
                  <a:lnTo>
                    <a:pt x="3266" y="1960"/>
                  </a:lnTo>
                  <a:lnTo>
                    <a:pt x="3323" y="1940"/>
                  </a:lnTo>
                  <a:lnTo>
                    <a:pt x="3376" y="1920"/>
                  </a:lnTo>
                  <a:lnTo>
                    <a:pt x="3425" y="1900"/>
                  </a:lnTo>
                  <a:lnTo>
                    <a:pt x="3471" y="1880"/>
                  </a:lnTo>
                  <a:lnTo>
                    <a:pt x="1811" y="1880"/>
                  </a:lnTo>
                  <a:lnTo>
                    <a:pt x="1697" y="1860"/>
                  </a:lnTo>
                  <a:lnTo>
                    <a:pt x="1464" y="1860"/>
                  </a:lnTo>
                  <a:lnTo>
                    <a:pt x="1346" y="1840"/>
                  </a:lnTo>
                  <a:lnTo>
                    <a:pt x="1209" y="1840"/>
                  </a:lnTo>
                  <a:lnTo>
                    <a:pt x="1084" y="1820"/>
                  </a:lnTo>
                  <a:lnTo>
                    <a:pt x="972" y="1800"/>
                  </a:lnTo>
                  <a:lnTo>
                    <a:pt x="871" y="1780"/>
                  </a:lnTo>
                  <a:lnTo>
                    <a:pt x="780" y="1780"/>
                  </a:lnTo>
                  <a:lnTo>
                    <a:pt x="698" y="1760"/>
                  </a:lnTo>
                  <a:lnTo>
                    <a:pt x="625" y="1740"/>
                  </a:lnTo>
                  <a:lnTo>
                    <a:pt x="560" y="1740"/>
                  </a:lnTo>
                  <a:lnTo>
                    <a:pt x="501" y="1720"/>
                  </a:lnTo>
                  <a:lnTo>
                    <a:pt x="448" y="1700"/>
                  </a:lnTo>
                  <a:lnTo>
                    <a:pt x="400" y="1680"/>
                  </a:lnTo>
                  <a:lnTo>
                    <a:pt x="356" y="1680"/>
                  </a:lnTo>
                  <a:lnTo>
                    <a:pt x="315" y="1660"/>
                  </a:lnTo>
                  <a:lnTo>
                    <a:pt x="277" y="1640"/>
                  </a:lnTo>
                  <a:close/>
                  <a:moveTo>
                    <a:pt x="1058" y="40"/>
                  </a:moveTo>
                  <a:lnTo>
                    <a:pt x="195" y="40"/>
                  </a:lnTo>
                  <a:lnTo>
                    <a:pt x="151" y="60"/>
                  </a:lnTo>
                  <a:lnTo>
                    <a:pt x="113" y="60"/>
                  </a:lnTo>
                  <a:lnTo>
                    <a:pt x="79" y="80"/>
                  </a:lnTo>
                  <a:lnTo>
                    <a:pt x="52" y="100"/>
                  </a:lnTo>
                  <a:lnTo>
                    <a:pt x="30" y="120"/>
                  </a:lnTo>
                  <a:lnTo>
                    <a:pt x="13" y="140"/>
                  </a:lnTo>
                  <a:lnTo>
                    <a:pt x="3" y="160"/>
                  </a:lnTo>
                  <a:lnTo>
                    <a:pt x="0" y="200"/>
                  </a:lnTo>
                  <a:lnTo>
                    <a:pt x="7" y="240"/>
                  </a:lnTo>
                  <a:lnTo>
                    <a:pt x="23" y="280"/>
                  </a:lnTo>
                  <a:lnTo>
                    <a:pt x="49" y="320"/>
                  </a:lnTo>
                  <a:lnTo>
                    <a:pt x="85" y="360"/>
                  </a:lnTo>
                  <a:lnTo>
                    <a:pt x="129" y="400"/>
                  </a:lnTo>
                  <a:lnTo>
                    <a:pt x="181" y="440"/>
                  </a:lnTo>
                  <a:lnTo>
                    <a:pt x="242" y="480"/>
                  </a:lnTo>
                  <a:lnTo>
                    <a:pt x="311" y="540"/>
                  </a:lnTo>
                  <a:lnTo>
                    <a:pt x="387" y="580"/>
                  </a:lnTo>
                  <a:lnTo>
                    <a:pt x="470" y="620"/>
                  </a:lnTo>
                  <a:lnTo>
                    <a:pt x="560" y="660"/>
                  </a:lnTo>
                  <a:lnTo>
                    <a:pt x="657" y="720"/>
                  </a:lnTo>
                  <a:lnTo>
                    <a:pt x="759" y="760"/>
                  </a:lnTo>
                  <a:lnTo>
                    <a:pt x="868" y="800"/>
                  </a:lnTo>
                  <a:lnTo>
                    <a:pt x="796" y="840"/>
                  </a:lnTo>
                  <a:lnTo>
                    <a:pt x="726" y="860"/>
                  </a:lnTo>
                  <a:lnTo>
                    <a:pt x="656" y="900"/>
                  </a:lnTo>
                  <a:lnTo>
                    <a:pt x="586" y="920"/>
                  </a:lnTo>
                  <a:lnTo>
                    <a:pt x="516" y="960"/>
                  </a:lnTo>
                  <a:lnTo>
                    <a:pt x="443" y="1000"/>
                  </a:lnTo>
                  <a:lnTo>
                    <a:pt x="292" y="1120"/>
                  </a:lnTo>
                  <a:lnTo>
                    <a:pt x="232" y="1180"/>
                  </a:lnTo>
                  <a:lnTo>
                    <a:pt x="189" y="1220"/>
                  </a:lnTo>
                  <a:lnTo>
                    <a:pt x="168" y="1280"/>
                  </a:lnTo>
                  <a:lnTo>
                    <a:pt x="171" y="1360"/>
                  </a:lnTo>
                  <a:lnTo>
                    <a:pt x="201" y="1420"/>
                  </a:lnTo>
                  <a:lnTo>
                    <a:pt x="228" y="1460"/>
                  </a:lnTo>
                  <a:lnTo>
                    <a:pt x="263" y="1480"/>
                  </a:lnTo>
                  <a:lnTo>
                    <a:pt x="307" y="1520"/>
                  </a:lnTo>
                  <a:lnTo>
                    <a:pt x="359" y="1540"/>
                  </a:lnTo>
                  <a:lnTo>
                    <a:pt x="418" y="1580"/>
                  </a:lnTo>
                  <a:lnTo>
                    <a:pt x="484" y="1600"/>
                  </a:lnTo>
                  <a:lnTo>
                    <a:pt x="555" y="1620"/>
                  </a:lnTo>
                  <a:lnTo>
                    <a:pt x="632" y="1640"/>
                  </a:lnTo>
                  <a:lnTo>
                    <a:pt x="713" y="1660"/>
                  </a:lnTo>
                  <a:lnTo>
                    <a:pt x="797" y="1680"/>
                  </a:lnTo>
                  <a:lnTo>
                    <a:pt x="1066" y="1740"/>
                  </a:lnTo>
                  <a:lnTo>
                    <a:pt x="1159" y="1740"/>
                  </a:lnTo>
                  <a:lnTo>
                    <a:pt x="1344" y="1780"/>
                  </a:lnTo>
                  <a:lnTo>
                    <a:pt x="1513" y="1780"/>
                  </a:lnTo>
                  <a:lnTo>
                    <a:pt x="1596" y="1800"/>
                  </a:lnTo>
                  <a:lnTo>
                    <a:pt x="1761" y="1800"/>
                  </a:lnTo>
                  <a:lnTo>
                    <a:pt x="1841" y="1820"/>
                  </a:lnTo>
                  <a:lnTo>
                    <a:pt x="2831" y="1820"/>
                  </a:lnTo>
                  <a:lnTo>
                    <a:pt x="2811" y="1840"/>
                  </a:lnTo>
                  <a:lnTo>
                    <a:pt x="2740" y="1840"/>
                  </a:lnTo>
                  <a:lnTo>
                    <a:pt x="2691" y="1860"/>
                  </a:lnTo>
                  <a:lnTo>
                    <a:pt x="2492" y="1860"/>
                  </a:lnTo>
                  <a:lnTo>
                    <a:pt x="2410" y="1880"/>
                  </a:lnTo>
                  <a:lnTo>
                    <a:pt x="3471" y="1880"/>
                  </a:lnTo>
                  <a:lnTo>
                    <a:pt x="3512" y="1860"/>
                  </a:lnTo>
                  <a:lnTo>
                    <a:pt x="3548" y="1840"/>
                  </a:lnTo>
                  <a:lnTo>
                    <a:pt x="3581" y="1800"/>
                  </a:lnTo>
                  <a:lnTo>
                    <a:pt x="3639" y="1760"/>
                  </a:lnTo>
                  <a:lnTo>
                    <a:pt x="3687" y="1700"/>
                  </a:lnTo>
                  <a:lnTo>
                    <a:pt x="1696" y="1700"/>
                  </a:lnTo>
                  <a:lnTo>
                    <a:pt x="1580" y="1680"/>
                  </a:lnTo>
                  <a:lnTo>
                    <a:pt x="1449" y="1680"/>
                  </a:lnTo>
                  <a:lnTo>
                    <a:pt x="1327" y="1660"/>
                  </a:lnTo>
                  <a:lnTo>
                    <a:pt x="1212" y="1640"/>
                  </a:lnTo>
                  <a:lnTo>
                    <a:pt x="1107" y="1640"/>
                  </a:lnTo>
                  <a:lnTo>
                    <a:pt x="1009" y="1620"/>
                  </a:lnTo>
                  <a:lnTo>
                    <a:pt x="919" y="1580"/>
                  </a:lnTo>
                  <a:lnTo>
                    <a:pt x="838" y="1560"/>
                  </a:lnTo>
                  <a:lnTo>
                    <a:pt x="765" y="1540"/>
                  </a:lnTo>
                  <a:lnTo>
                    <a:pt x="700" y="1520"/>
                  </a:lnTo>
                  <a:lnTo>
                    <a:pt x="643" y="1480"/>
                  </a:lnTo>
                  <a:lnTo>
                    <a:pt x="594" y="1460"/>
                  </a:lnTo>
                  <a:lnTo>
                    <a:pt x="553" y="1420"/>
                  </a:lnTo>
                  <a:lnTo>
                    <a:pt x="520" y="1400"/>
                  </a:lnTo>
                  <a:lnTo>
                    <a:pt x="494" y="1360"/>
                  </a:lnTo>
                  <a:lnTo>
                    <a:pt x="477" y="1320"/>
                  </a:lnTo>
                  <a:lnTo>
                    <a:pt x="467" y="1300"/>
                  </a:lnTo>
                  <a:lnTo>
                    <a:pt x="465" y="1260"/>
                  </a:lnTo>
                  <a:lnTo>
                    <a:pt x="470" y="1240"/>
                  </a:lnTo>
                  <a:lnTo>
                    <a:pt x="483" y="1200"/>
                  </a:lnTo>
                  <a:lnTo>
                    <a:pt x="504" y="1180"/>
                  </a:lnTo>
                  <a:lnTo>
                    <a:pt x="533" y="1140"/>
                  </a:lnTo>
                  <a:lnTo>
                    <a:pt x="570" y="1120"/>
                  </a:lnTo>
                  <a:lnTo>
                    <a:pt x="614" y="1100"/>
                  </a:lnTo>
                  <a:lnTo>
                    <a:pt x="667" y="1080"/>
                  </a:lnTo>
                  <a:lnTo>
                    <a:pt x="727" y="1060"/>
                  </a:lnTo>
                  <a:lnTo>
                    <a:pt x="795" y="1040"/>
                  </a:lnTo>
                  <a:lnTo>
                    <a:pt x="871" y="1020"/>
                  </a:lnTo>
                  <a:lnTo>
                    <a:pt x="955" y="1020"/>
                  </a:lnTo>
                  <a:lnTo>
                    <a:pt x="1047" y="1000"/>
                  </a:lnTo>
                  <a:lnTo>
                    <a:pt x="1769" y="1000"/>
                  </a:lnTo>
                  <a:lnTo>
                    <a:pt x="1683" y="960"/>
                  </a:lnTo>
                  <a:lnTo>
                    <a:pt x="1607" y="940"/>
                  </a:lnTo>
                  <a:lnTo>
                    <a:pt x="1539" y="920"/>
                  </a:lnTo>
                  <a:lnTo>
                    <a:pt x="1475" y="900"/>
                  </a:lnTo>
                  <a:lnTo>
                    <a:pt x="1413" y="860"/>
                  </a:lnTo>
                  <a:lnTo>
                    <a:pt x="1350" y="840"/>
                  </a:lnTo>
                  <a:lnTo>
                    <a:pt x="1283" y="800"/>
                  </a:lnTo>
                  <a:lnTo>
                    <a:pt x="1209" y="780"/>
                  </a:lnTo>
                  <a:lnTo>
                    <a:pt x="1127" y="720"/>
                  </a:lnTo>
                  <a:lnTo>
                    <a:pt x="1032" y="680"/>
                  </a:lnTo>
                  <a:lnTo>
                    <a:pt x="933" y="620"/>
                  </a:lnTo>
                  <a:lnTo>
                    <a:pt x="839" y="560"/>
                  </a:lnTo>
                  <a:lnTo>
                    <a:pt x="748" y="520"/>
                  </a:lnTo>
                  <a:lnTo>
                    <a:pt x="664" y="460"/>
                  </a:lnTo>
                  <a:lnTo>
                    <a:pt x="586" y="420"/>
                  </a:lnTo>
                  <a:lnTo>
                    <a:pt x="515" y="360"/>
                  </a:lnTo>
                  <a:lnTo>
                    <a:pt x="454" y="320"/>
                  </a:lnTo>
                  <a:lnTo>
                    <a:pt x="402" y="280"/>
                  </a:lnTo>
                  <a:lnTo>
                    <a:pt x="360" y="260"/>
                  </a:lnTo>
                  <a:lnTo>
                    <a:pt x="330" y="220"/>
                  </a:lnTo>
                  <a:lnTo>
                    <a:pt x="313" y="200"/>
                  </a:lnTo>
                  <a:lnTo>
                    <a:pt x="310" y="180"/>
                  </a:lnTo>
                  <a:lnTo>
                    <a:pt x="321" y="160"/>
                  </a:lnTo>
                  <a:lnTo>
                    <a:pt x="387" y="140"/>
                  </a:lnTo>
                  <a:lnTo>
                    <a:pt x="457" y="120"/>
                  </a:lnTo>
                  <a:lnTo>
                    <a:pt x="1451" y="120"/>
                  </a:lnTo>
                  <a:lnTo>
                    <a:pt x="1153" y="60"/>
                  </a:lnTo>
                  <a:lnTo>
                    <a:pt x="1058" y="40"/>
                  </a:lnTo>
                  <a:close/>
                  <a:moveTo>
                    <a:pt x="2894" y="1540"/>
                  </a:moveTo>
                  <a:lnTo>
                    <a:pt x="2866" y="1560"/>
                  </a:lnTo>
                  <a:lnTo>
                    <a:pt x="2831" y="1580"/>
                  </a:lnTo>
                  <a:lnTo>
                    <a:pt x="2788" y="1600"/>
                  </a:lnTo>
                  <a:lnTo>
                    <a:pt x="2739" y="1620"/>
                  </a:lnTo>
                  <a:lnTo>
                    <a:pt x="2682" y="1640"/>
                  </a:lnTo>
                  <a:lnTo>
                    <a:pt x="2619" y="1640"/>
                  </a:lnTo>
                  <a:lnTo>
                    <a:pt x="2550" y="1660"/>
                  </a:lnTo>
                  <a:lnTo>
                    <a:pt x="2475" y="1660"/>
                  </a:lnTo>
                  <a:lnTo>
                    <a:pt x="2394" y="1680"/>
                  </a:lnTo>
                  <a:lnTo>
                    <a:pt x="2308" y="1680"/>
                  </a:lnTo>
                  <a:lnTo>
                    <a:pt x="2217" y="1700"/>
                  </a:lnTo>
                  <a:lnTo>
                    <a:pt x="3687" y="1700"/>
                  </a:lnTo>
                  <a:lnTo>
                    <a:pt x="3725" y="1620"/>
                  </a:lnTo>
                  <a:lnTo>
                    <a:pt x="3731" y="1600"/>
                  </a:lnTo>
                  <a:lnTo>
                    <a:pt x="3038" y="1600"/>
                  </a:lnTo>
                  <a:lnTo>
                    <a:pt x="2978" y="1580"/>
                  </a:lnTo>
                  <a:lnTo>
                    <a:pt x="2894" y="1540"/>
                  </a:lnTo>
                  <a:close/>
                  <a:moveTo>
                    <a:pt x="1451" y="120"/>
                  </a:moveTo>
                  <a:lnTo>
                    <a:pt x="689" y="120"/>
                  </a:lnTo>
                  <a:lnTo>
                    <a:pt x="707" y="140"/>
                  </a:lnTo>
                  <a:lnTo>
                    <a:pt x="730" y="160"/>
                  </a:lnTo>
                  <a:lnTo>
                    <a:pt x="794" y="220"/>
                  </a:lnTo>
                  <a:lnTo>
                    <a:pt x="837" y="260"/>
                  </a:lnTo>
                  <a:lnTo>
                    <a:pt x="886" y="300"/>
                  </a:lnTo>
                  <a:lnTo>
                    <a:pt x="943" y="360"/>
                  </a:lnTo>
                  <a:lnTo>
                    <a:pt x="1007" y="400"/>
                  </a:lnTo>
                  <a:lnTo>
                    <a:pt x="1079" y="460"/>
                  </a:lnTo>
                  <a:lnTo>
                    <a:pt x="1159" y="520"/>
                  </a:lnTo>
                  <a:lnTo>
                    <a:pt x="1247" y="580"/>
                  </a:lnTo>
                  <a:lnTo>
                    <a:pt x="1344" y="640"/>
                  </a:lnTo>
                  <a:lnTo>
                    <a:pt x="1451" y="700"/>
                  </a:lnTo>
                  <a:lnTo>
                    <a:pt x="1566" y="780"/>
                  </a:lnTo>
                  <a:lnTo>
                    <a:pt x="1773" y="880"/>
                  </a:lnTo>
                  <a:lnTo>
                    <a:pt x="1852" y="900"/>
                  </a:lnTo>
                  <a:lnTo>
                    <a:pt x="1927" y="940"/>
                  </a:lnTo>
                  <a:lnTo>
                    <a:pt x="1999" y="960"/>
                  </a:lnTo>
                  <a:lnTo>
                    <a:pt x="2415" y="1080"/>
                  </a:lnTo>
                  <a:lnTo>
                    <a:pt x="2489" y="1120"/>
                  </a:lnTo>
                  <a:lnTo>
                    <a:pt x="2566" y="1160"/>
                  </a:lnTo>
                  <a:lnTo>
                    <a:pt x="2647" y="1200"/>
                  </a:lnTo>
                  <a:lnTo>
                    <a:pt x="2737" y="1240"/>
                  </a:lnTo>
                  <a:lnTo>
                    <a:pt x="2815" y="1300"/>
                  </a:lnTo>
                  <a:lnTo>
                    <a:pt x="2882" y="1360"/>
                  </a:lnTo>
                  <a:lnTo>
                    <a:pt x="2940" y="1420"/>
                  </a:lnTo>
                  <a:lnTo>
                    <a:pt x="2988" y="1460"/>
                  </a:lnTo>
                  <a:lnTo>
                    <a:pt x="3027" y="1520"/>
                  </a:lnTo>
                  <a:lnTo>
                    <a:pt x="3058" y="1560"/>
                  </a:lnTo>
                  <a:lnTo>
                    <a:pt x="3066" y="1600"/>
                  </a:lnTo>
                  <a:lnTo>
                    <a:pt x="3421" y="1600"/>
                  </a:lnTo>
                  <a:lnTo>
                    <a:pt x="3414" y="1580"/>
                  </a:lnTo>
                  <a:lnTo>
                    <a:pt x="3411" y="1540"/>
                  </a:lnTo>
                  <a:lnTo>
                    <a:pt x="3409" y="1520"/>
                  </a:lnTo>
                  <a:lnTo>
                    <a:pt x="3228" y="1520"/>
                  </a:lnTo>
                  <a:lnTo>
                    <a:pt x="3199" y="1460"/>
                  </a:lnTo>
                  <a:lnTo>
                    <a:pt x="3162" y="1420"/>
                  </a:lnTo>
                  <a:lnTo>
                    <a:pt x="3117" y="1360"/>
                  </a:lnTo>
                  <a:lnTo>
                    <a:pt x="3064" y="1320"/>
                  </a:lnTo>
                  <a:lnTo>
                    <a:pt x="3003" y="1260"/>
                  </a:lnTo>
                  <a:lnTo>
                    <a:pt x="2936" y="1220"/>
                  </a:lnTo>
                  <a:lnTo>
                    <a:pt x="2863" y="1160"/>
                  </a:lnTo>
                  <a:lnTo>
                    <a:pt x="2784" y="1120"/>
                  </a:lnTo>
                  <a:lnTo>
                    <a:pt x="2699" y="1060"/>
                  </a:lnTo>
                  <a:lnTo>
                    <a:pt x="2610" y="1020"/>
                  </a:lnTo>
                  <a:lnTo>
                    <a:pt x="2529" y="960"/>
                  </a:lnTo>
                  <a:lnTo>
                    <a:pt x="2452" y="920"/>
                  </a:lnTo>
                  <a:lnTo>
                    <a:pt x="2378" y="880"/>
                  </a:lnTo>
                  <a:lnTo>
                    <a:pt x="2307" y="860"/>
                  </a:lnTo>
                  <a:lnTo>
                    <a:pt x="2237" y="820"/>
                  </a:lnTo>
                  <a:lnTo>
                    <a:pt x="2169" y="780"/>
                  </a:lnTo>
                  <a:lnTo>
                    <a:pt x="2101" y="760"/>
                  </a:lnTo>
                  <a:lnTo>
                    <a:pt x="1965" y="680"/>
                  </a:lnTo>
                  <a:lnTo>
                    <a:pt x="1894" y="660"/>
                  </a:lnTo>
                  <a:lnTo>
                    <a:pt x="1822" y="620"/>
                  </a:lnTo>
                  <a:lnTo>
                    <a:pt x="1747" y="580"/>
                  </a:lnTo>
                  <a:lnTo>
                    <a:pt x="1668" y="540"/>
                  </a:lnTo>
                  <a:lnTo>
                    <a:pt x="1585" y="500"/>
                  </a:lnTo>
                  <a:lnTo>
                    <a:pt x="1490" y="460"/>
                  </a:lnTo>
                  <a:lnTo>
                    <a:pt x="1398" y="400"/>
                  </a:lnTo>
                  <a:lnTo>
                    <a:pt x="1311" y="360"/>
                  </a:lnTo>
                  <a:lnTo>
                    <a:pt x="1233" y="320"/>
                  </a:lnTo>
                  <a:lnTo>
                    <a:pt x="1166" y="280"/>
                  </a:lnTo>
                  <a:lnTo>
                    <a:pt x="1113" y="260"/>
                  </a:lnTo>
                  <a:lnTo>
                    <a:pt x="1075" y="220"/>
                  </a:lnTo>
                  <a:lnTo>
                    <a:pt x="1055" y="200"/>
                  </a:lnTo>
                  <a:lnTo>
                    <a:pt x="1057" y="180"/>
                  </a:lnTo>
                  <a:lnTo>
                    <a:pt x="1767" y="180"/>
                  </a:lnTo>
                  <a:lnTo>
                    <a:pt x="1451" y="120"/>
                  </a:lnTo>
                  <a:close/>
                  <a:moveTo>
                    <a:pt x="2534" y="400"/>
                  </a:moveTo>
                  <a:lnTo>
                    <a:pt x="2204" y="400"/>
                  </a:lnTo>
                  <a:lnTo>
                    <a:pt x="2258" y="420"/>
                  </a:lnTo>
                  <a:lnTo>
                    <a:pt x="2324" y="440"/>
                  </a:lnTo>
                  <a:lnTo>
                    <a:pt x="2399" y="460"/>
                  </a:lnTo>
                  <a:lnTo>
                    <a:pt x="2481" y="500"/>
                  </a:lnTo>
                  <a:lnTo>
                    <a:pt x="2652" y="580"/>
                  </a:lnTo>
                  <a:lnTo>
                    <a:pt x="2736" y="620"/>
                  </a:lnTo>
                  <a:lnTo>
                    <a:pt x="2816" y="660"/>
                  </a:lnTo>
                  <a:lnTo>
                    <a:pt x="2888" y="700"/>
                  </a:lnTo>
                  <a:lnTo>
                    <a:pt x="2963" y="740"/>
                  </a:lnTo>
                  <a:lnTo>
                    <a:pt x="3034" y="780"/>
                  </a:lnTo>
                  <a:lnTo>
                    <a:pt x="3103" y="840"/>
                  </a:lnTo>
                  <a:lnTo>
                    <a:pt x="3168" y="880"/>
                  </a:lnTo>
                  <a:lnTo>
                    <a:pt x="3228" y="920"/>
                  </a:lnTo>
                  <a:lnTo>
                    <a:pt x="3284" y="980"/>
                  </a:lnTo>
                  <a:lnTo>
                    <a:pt x="3335" y="1020"/>
                  </a:lnTo>
                  <a:lnTo>
                    <a:pt x="3381" y="1080"/>
                  </a:lnTo>
                  <a:lnTo>
                    <a:pt x="3421" y="1120"/>
                  </a:lnTo>
                  <a:lnTo>
                    <a:pt x="3461" y="1200"/>
                  </a:lnTo>
                  <a:lnTo>
                    <a:pt x="3486" y="1280"/>
                  </a:lnTo>
                  <a:lnTo>
                    <a:pt x="3498" y="1380"/>
                  </a:lnTo>
                  <a:lnTo>
                    <a:pt x="3497" y="1460"/>
                  </a:lnTo>
                  <a:lnTo>
                    <a:pt x="3488" y="1520"/>
                  </a:lnTo>
                  <a:lnTo>
                    <a:pt x="3470" y="1580"/>
                  </a:lnTo>
                  <a:lnTo>
                    <a:pt x="3448" y="1600"/>
                  </a:lnTo>
                  <a:lnTo>
                    <a:pt x="3731" y="1600"/>
                  </a:lnTo>
                  <a:lnTo>
                    <a:pt x="3752" y="1540"/>
                  </a:lnTo>
                  <a:lnTo>
                    <a:pt x="3769" y="1480"/>
                  </a:lnTo>
                  <a:lnTo>
                    <a:pt x="3776" y="1400"/>
                  </a:lnTo>
                  <a:lnTo>
                    <a:pt x="3774" y="1320"/>
                  </a:lnTo>
                  <a:lnTo>
                    <a:pt x="3760" y="1240"/>
                  </a:lnTo>
                  <a:lnTo>
                    <a:pt x="3735" y="1160"/>
                  </a:lnTo>
                  <a:lnTo>
                    <a:pt x="3700" y="1100"/>
                  </a:lnTo>
                  <a:lnTo>
                    <a:pt x="3654" y="1020"/>
                  </a:lnTo>
                  <a:lnTo>
                    <a:pt x="3599" y="960"/>
                  </a:lnTo>
                  <a:lnTo>
                    <a:pt x="3535" y="920"/>
                  </a:lnTo>
                  <a:lnTo>
                    <a:pt x="3464" y="860"/>
                  </a:lnTo>
                  <a:lnTo>
                    <a:pt x="3417" y="820"/>
                  </a:lnTo>
                  <a:lnTo>
                    <a:pt x="3367" y="780"/>
                  </a:lnTo>
                  <a:lnTo>
                    <a:pt x="3313" y="760"/>
                  </a:lnTo>
                  <a:lnTo>
                    <a:pt x="3256" y="720"/>
                  </a:lnTo>
                  <a:lnTo>
                    <a:pt x="3197" y="700"/>
                  </a:lnTo>
                  <a:lnTo>
                    <a:pt x="3134" y="660"/>
                  </a:lnTo>
                  <a:lnTo>
                    <a:pt x="3068" y="620"/>
                  </a:lnTo>
                  <a:lnTo>
                    <a:pt x="3000" y="600"/>
                  </a:lnTo>
                  <a:lnTo>
                    <a:pt x="2929" y="560"/>
                  </a:lnTo>
                  <a:lnTo>
                    <a:pt x="2855" y="540"/>
                  </a:lnTo>
                  <a:lnTo>
                    <a:pt x="2779" y="500"/>
                  </a:lnTo>
                  <a:lnTo>
                    <a:pt x="2700" y="480"/>
                  </a:lnTo>
                  <a:lnTo>
                    <a:pt x="2618" y="440"/>
                  </a:lnTo>
                  <a:lnTo>
                    <a:pt x="2534" y="400"/>
                  </a:lnTo>
                  <a:close/>
                  <a:moveTo>
                    <a:pt x="1767" y="180"/>
                  </a:moveTo>
                  <a:lnTo>
                    <a:pt x="1232" y="180"/>
                  </a:lnTo>
                  <a:lnTo>
                    <a:pt x="1330" y="200"/>
                  </a:lnTo>
                  <a:lnTo>
                    <a:pt x="1433" y="200"/>
                  </a:lnTo>
                  <a:lnTo>
                    <a:pt x="1533" y="220"/>
                  </a:lnTo>
                  <a:lnTo>
                    <a:pt x="1621" y="240"/>
                  </a:lnTo>
                  <a:lnTo>
                    <a:pt x="1689" y="280"/>
                  </a:lnTo>
                  <a:lnTo>
                    <a:pt x="1757" y="300"/>
                  </a:lnTo>
                  <a:lnTo>
                    <a:pt x="1818" y="340"/>
                  </a:lnTo>
                  <a:lnTo>
                    <a:pt x="1874" y="400"/>
                  </a:lnTo>
                  <a:lnTo>
                    <a:pt x="1928" y="440"/>
                  </a:lnTo>
                  <a:lnTo>
                    <a:pt x="1983" y="500"/>
                  </a:lnTo>
                  <a:lnTo>
                    <a:pt x="2042" y="540"/>
                  </a:lnTo>
                  <a:lnTo>
                    <a:pt x="2108" y="600"/>
                  </a:lnTo>
                  <a:lnTo>
                    <a:pt x="2184" y="660"/>
                  </a:lnTo>
                  <a:lnTo>
                    <a:pt x="2274" y="700"/>
                  </a:lnTo>
                  <a:lnTo>
                    <a:pt x="2360" y="760"/>
                  </a:lnTo>
                  <a:lnTo>
                    <a:pt x="2444" y="800"/>
                  </a:lnTo>
                  <a:lnTo>
                    <a:pt x="2525" y="820"/>
                  </a:lnTo>
                  <a:lnTo>
                    <a:pt x="2602" y="860"/>
                  </a:lnTo>
                  <a:lnTo>
                    <a:pt x="2677" y="880"/>
                  </a:lnTo>
                  <a:lnTo>
                    <a:pt x="2748" y="920"/>
                  </a:lnTo>
                  <a:lnTo>
                    <a:pt x="2815" y="940"/>
                  </a:lnTo>
                  <a:lnTo>
                    <a:pt x="2880" y="960"/>
                  </a:lnTo>
                  <a:lnTo>
                    <a:pt x="2941" y="1000"/>
                  </a:lnTo>
                  <a:lnTo>
                    <a:pt x="2998" y="1020"/>
                  </a:lnTo>
                  <a:lnTo>
                    <a:pt x="3063" y="1080"/>
                  </a:lnTo>
                  <a:lnTo>
                    <a:pt x="3118" y="1140"/>
                  </a:lnTo>
                  <a:lnTo>
                    <a:pt x="3163" y="1200"/>
                  </a:lnTo>
                  <a:lnTo>
                    <a:pt x="3196" y="1280"/>
                  </a:lnTo>
                  <a:lnTo>
                    <a:pt x="3218" y="1360"/>
                  </a:lnTo>
                  <a:lnTo>
                    <a:pt x="3229" y="1440"/>
                  </a:lnTo>
                  <a:lnTo>
                    <a:pt x="3228" y="1520"/>
                  </a:lnTo>
                  <a:lnTo>
                    <a:pt x="3409" y="1520"/>
                  </a:lnTo>
                  <a:lnTo>
                    <a:pt x="3405" y="1460"/>
                  </a:lnTo>
                  <a:lnTo>
                    <a:pt x="3391" y="1380"/>
                  </a:lnTo>
                  <a:lnTo>
                    <a:pt x="3364" y="1300"/>
                  </a:lnTo>
                  <a:lnTo>
                    <a:pt x="3318" y="1200"/>
                  </a:lnTo>
                  <a:lnTo>
                    <a:pt x="3247" y="1120"/>
                  </a:lnTo>
                  <a:lnTo>
                    <a:pt x="3183" y="1060"/>
                  </a:lnTo>
                  <a:lnTo>
                    <a:pt x="3123" y="1000"/>
                  </a:lnTo>
                  <a:lnTo>
                    <a:pt x="3065" y="940"/>
                  </a:lnTo>
                  <a:lnTo>
                    <a:pt x="3007" y="900"/>
                  </a:lnTo>
                  <a:lnTo>
                    <a:pt x="2947" y="860"/>
                  </a:lnTo>
                  <a:lnTo>
                    <a:pt x="2882" y="840"/>
                  </a:lnTo>
                  <a:lnTo>
                    <a:pt x="2811" y="800"/>
                  </a:lnTo>
                  <a:lnTo>
                    <a:pt x="2732" y="780"/>
                  </a:lnTo>
                  <a:lnTo>
                    <a:pt x="2643" y="760"/>
                  </a:lnTo>
                  <a:lnTo>
                    <a:pt x="2541" y="720"/>
                  </a:lnTo>
                  <a:lnTo>
                    <a:pt x="2466" y="700"/>
                  </a:lnTo>
                  <a:lnTo>
                    <a:pt x="2395" y="680"/>
                  </a:lnTo>
                  <a:lnTo>
                    <a:pt x="2330" y="640"/>
                  </a:lnTo>
                  <a:lnTo>
                    <a:pt x="2271" y="580"/>
                  </a:lnTo>
                  <a:lnTo>
                    <a:pt x="2219" y="540"/>
                  </a:lnTo>
                  <a:lnTo>
                    <a:pt x="2174" y="480"/>
                  </a:lnTo>
                  <a:lnTo>
                    <a:pt x="2139" y="400"/>
                  </a:lnTo>
                  <a:lnTo>
                    <a:pt x="2534" y="400"/>
                  </a:lnTo>
                  <a:lnTo>
                    <a:pt x="2448" y="380"/>
                  </a:lnTo>
                  <a:lnTo>
                    <a:pt x="2360" y="340"/>
                  </a:lnTo>
                  <a:lnTo>
                    <a:pt x="2177" y="300"/>
                  </a:lnTo>
                  <a:lnTo>
                    <a:pt x="2082" y="260"/>
                  </a:lnTo>
                  <a:lnTo>
                    <a:pt x="1985" y="240"/>
                  </a:lnTo>
                  <a:lnTo>
                    <a:pt x="1876" y="220"/>
                  </a:lnTo>
                  <a:lnTo>
                    <a:pt x="1767" y="180"/>
                  </a:lnTo>
                  <a:close/>
                  <a:moveTo>
                    <a:pt x="878" y="20"/>
                  </a:moveTo>
                  <a:lnTo>
                    <a:pt x="298" y="20"/>
                  </a:lnTo>
                  <a:lnTo>
                    <a:pt x="244" y="40"/>
                  </a:lnTo>
                  <a:lnTo>
                    <a:pt x="967" y="40"/>
                  </a:lnTo>
                  <a:lnTo>
                    <a:pt x="878" y="20"/>
                  </a:lnTo>
                  <a:close/>
                  <a:moveTo>
                    <a:pt x="557" y="0"/>
                  </a:moveTo>
                  <a:lnTo>
                    <a:pt x="486" y="20"/>
                  </a:lnTo>
                  <a:lnTo>
                    <a:pt x="632" y="20"/>
                  </a:lnTo>
                  <a:lnTo>
                    <a:pt x="557" y="0"/>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2" name="AutoShape 21"/>
            <p:cNvSpPr>
              <a:spLocks/>
            </p:cNvSpPr>
            <p:nvPr/>
          </p:nvSpPr>
          <p:spPr bwMode="auto">
            <a:xfrm>
              <a:off x="2743" y="107"/>
              <a:ext cx="382" cy="1253"/>
            </a:xfrm>
            <a:custGeom>
              <a:avLst/>
              <a:gdLst>
                <a:gd name="T0" fmla="+- 0 2928 2744"/>
                <a:gd name="T1" fmla="*/ T0 w 382"/>
                <a:gd name="T2" fmla="+- 0 119 107"/>
                <a:gd name="T3" fmla="*/ 119 h 1253"/>
                <a:gd name="T4" fmla="+- 0 2930 2744"/>
                <a:gd name="T5" fmla="*/ T4 w 382"/>
                <a:gd name="T6" fmla="+- 0 170 107"/>
                <a:gd name="T7" fmla="*/ 170 h 1253"/>
                <a:gd name="T8" fmla="+- 0 2945 2744"/>
                <a:gd name="T9" fmla="*/ T8 w 382"/>
                <a:gd name="T10" fmla="+- 0 261 107"/>
                <a:gd name="T11" fmla="*/ 261 h 1253"/>
                <a:gd name="T12" fmla="+- 0 2948 2744"/>
                <a:gd name="T13" fmla="*/ T12 w 382"/>
                <a:gd name="T14" fmla="+- 0 366 107"/>
                <a:gd name="T15" fmla="*/ 366 h 1253"/>
                <a:gd name="T16" fmla="+- 0 2918 2744"/>
                <a:gd name="T17" fmla="*/ T16 w 382"/>
                <a:gd name="T18" fmla="+- 0 507 107"/>
                <a:gd name="T19" fmla="*/ 507 h 1253"/>
                <a:gd name="T20" fmla="+- 0 2830 2744"/>
                <a:gd name="T21" fmla="*/ T20 w 382"/>
                <a:gd name="T22" fmla="+- 0 650 107"/>
                <a:gd name="T23" fmla="*/ 650 h 1253"/>
                <a:gd name="T24" fmla="+- 0 2753 2744"/>
                <a:gd name="T25" fmla="*/ T24 w 382"/>
                <a:gd name="T26" fmla="+- 0 771 107"/>
                <a:gd name="T27" fmla="*/ 771 h 1253"/>
                <a:gd name="T28" fmla="+- 0 2754 2744"/>
                <a:gd name="T29" fmla="*/ T28 w 382"/>
                <a:gd name="T30" fmla="+- 0 884 107"/>
                <a:gd name="T31" fmla="*/ 884 h 1253"/>
                <a:gd name="T32" fmla="+- 0 2802 2744"/>
                <a:gd name="T33" fmla="*/ T32 w 382"/>
                <a:gd name="T34" fmla="+- 0 1024 107"/>
                <a:gd name="T35" fmla="*/ 1024 h 1253"/>
                <a:gd name="T36" fmla="+- 0 2872 2744"/>
                <a:gd name="T37" fmla="*/ T36 w 382"/>
                <a:gd name="T38" fmla="+- 0 1179 107"/>
                <a:gd name="T39" fmla="*/ 1179 h 1253"/>
                <a:gd name="T40" fmla="+- 0 2949 2744"/>
                <a:gd name="T41" fmla="*/ T40 w 382"/>
                <a:gd name="T42" fmla="+- 0 1324 107"/>
                <a:gd name="T43" fmla="*/ 1324 h 1253"/>
                <a:gd name="T44" fmla="+- 0 3025 2744"/>
                <a:gd name="T45" fmla="*/ T44 w 382"/>
                <a:gd name="T46" fmla="+- 0 1286 107"/>
                <a:gd name="T47" fmla="*/ 1286 h 1253"/>
                <a:gd name="T48" fmla="+- 0 2975 2744"/>
                <a:gd name="T49" fmla="*/ T48 w 382"/>
                <a:gd name="T50" fmla="+- 0 1147 107"/>
                <a:gd name="T51" fmla="*/ 1147 h 1253"/>
                <a:gd name="T52" fmla="+- 0 2956 2744"/>
                <a:gd name="T53" fmla="*/ T52 w 382"/>
                <a:gd name="T54" fmla="+- 0 1008 107"/>
                <a:gd name="T55" fmla="*/ 1008 h 1253"/>
                <a:gd name="T56" fmla="+- 0 2964 2744"/>
                <a:gd name="T57" fmla="*/ T56 w 382"/>
                <a:gd name="T58" fmla="+- 0 850 107"/>
                <a:gd name="T59" fmla="*/ 850 h 1253"/>
                <a:gd name="T60" fmla="+- 0 3010 2744"/>
                <a:gd name="T61" fmla="*/ T60 w 382"/>
                <a:gd name="T62" fmla="+- 0 727 107"/>
                <a:gd name="T63" fmla="*/ 727 h 1253"/>
                <a:gd name="T64" fmla="+- 0 3080 2744"/>
                <a:gd name="T65" fmla="*/ T64 w 382"/>
                <a:gd name="T66" fmla="+- 0 627 107"/>
                <a:gd name="T67" fmla="*/ 627 h 1253"/>
                <a:gd name="T68" fmla="+- 0 2970 2744"/>
                <a:gd name="T69" fmla="*/ T68 w 382"/>
                <a:gd name="T70" fmla="+- 0 612 107"/>
                <a:gd name="T71" fmla="*/ 612 h 1253"/>
                <a:gd name="T72" fmla="+- 0 3002 2744"/>
                <a:gd name="T73" fmla="*/ T72 w 382"/>
                <a:gd name="T74" fmla="+- 0 533 107"/>
                <a:gd name="T75" fmla="*/ 533 h 1253"/>
                <a:gd name="T76" fmla="+- 0 3018 2744"/>
                <a:gd name="T77" fmla="*/ T76 w 382"/>
                <a:gd name="T78" fmla="+- 0 449 107"/>
                <a:gd name="T79" fmla="*/ 449 h 1253"/>
                <a:gd name="T80" fmla="+- 0 3023 2744"/>
                <a:gd name="T81" fmla="*/ T80 w 382"/>
                <a:gd name="T82" fmla="+- 0 381 107"/>
                <a:gd name="T83" fmla="*/ 381 h 1253"/>
                <a:gd name="T84" fmla="+- 0 3016 2744"/>
                <a:gd name="T85" fmla="*/ T84 w 382"/>
                <a:gd name="T86" fmla="+- 0 313 107"/>
                <a:gd name="T87" fmla="*/ 313 h 1253"/>
                <a:gd name="T88" fmla="+- 0 3050 2744"/>
                <a:gd name="T89" fmla="*/ T88 w 382"/>
                <a:gd name="T90" fmla="+- 0 251 107"/>
                <a:gd name="T91" fmla="*/ 251 h 1253"/>
                <a:gd name="T92" fmla="+- 0 2986 2744"/>
                <a:gd name="T93" fmla="*/ T92 w 382"/>
                <a:gd name="T94" fmla="+- 0 138 107"/>
                <a:gd name="T95" fmla="*/ 138 h 1253"/>
                <a:gd name="T96" fmla="+- 0 2954 2744"/>
                <a:gd name="T97" fmla="*/ T96 w 382"/>
                <a:gd name="T98" fmla="+- 0 108 107"/>
                <a:gd name="T99" fmla="*/ 108 h 1253"/>
                <a:gd name="T100" fmla="+- 0 3081 2744"/>
                <a:gd name="T101" fmla="*/ T100 w 382"/>
                <a:gd name="T102" fmla="+- 0 313 107"/>
                <a:gd name="T103" fmla="*/ 313 h 1253"/>
                <a:gd name="T104" fmla="+- 0 3035 2744"/>
                <a:gd name="T105" fmla="*/ T104 w 382"/>
                <a:gd name="T106" fmla="+- 0 348 107"/>
                <a:gd name="T107" fmla="*/ 348 h 1253"/>
                <a:gd name="T108" fmla="+- 0 3047 2744"/>
                <a:gd name="T109" fmla="*/ T108 w 382"/>
                <a:gd name="T110" fmla="+- 0 381 107"/>
                <a:gd name="T111" fmla="*/ 381 h 1253"/>
                <a:gd name="T112" fmla="+- 0 3052 2744"/>
                <a:gd name="T113" fmla="*/ T112 w 382"/>
                <a:gd name="T114" fmla="+- 0 425 107"/>
                <a:gd name="T115" fmla="*/ 425 h 1253"/>
                <a:gd name="T116" fmla="+- 0 3044 2744"/>
                <a:gd name="T117" fmla="*/ T116 w 382"/>
                <a:gd name="T118" fmla="+- 0 503 107"/>
                <a:gd name="T119" fmla="*/ 503 h 1253"/>
                <a:gd name="T120" fmla="+- 0 3004 2744"/>
                <a:gd name="T121" fmla="*/ T120 w 382"/>
                <a:gd name="T122" fmla="+- 0 578 107"/>
                <a:gd name="T123" fmla="*/ 578 h 1253"/>
                <a:gd name="T124" fmla="+- 0 3089 2744"/>
                <a:gd name="T125" fmla="*/ T124 w 382"/>
                <a:gd name="T126" fmla="+- 0 612 107"/>
                <a:gd name="T127" fmla="*/ 612 h 1253"/>
                <a:gd name="T128" fmla="+- 0 3126 2744"/>
                <a:gd name="T129" fmla="*/ T128 w 382"/>
                <a:gd name="T130" fmla="+- 0 514 107"/>
                <a:gd name="T131" fmla="*/ 514 h 1253"/>
                <a:gd name="T132" fmla="+- 0 3108 2744"/>
                <a:gd name="T133" fmla="*/ T132 w 382"/>
                <a:gd name="T134" fmla="+- 0 381 107"/>
                <a:gd name="T135" fmla="*/ 381 h 1253"/>
                <a:gd name="T136" fmla="+- 0 3081 2744"/>
                <a:gd name="T137" fmla="*/ T136 w 382"/>
                <a:gd name="T138" fmla="+- 0 313 107"/>
                <a:gd name="T139" fmla="*/ 313 h 1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382" h="1253">
                  <a:moveTo>
                    <a:pt x="194" y="0"/>
                  </a:moveTo>
                  <a:lnTo>
                    <a:pt x="184" y="12"/>
                  </a:lnTo>
                  <a:lnTo>
                    <a:pt x="182" y="33"/>
                  </a:lnTo>
                  <a:lnTo>
                    <a:pt x="186" y="63"/>
                  </a:lnTo>
                  <a:lnTo>
                    <a:pt x="193" y="95"/>
                  </a:lnTo>
                  <a:lnTo>
                    <a:pt x="201" y="154"/>
                  </a:lnTo>
                  <a:lnTo>
                    <a:pt x="205" y="206"/>
                  </a:lnTo>
                  <a:lnTo>
                    <a:pt x="204" y="259"/>
                  </a:lnTo>
                  <a:lnTo>
                    <a:pt x="197" y="318"/>
                  </a:lnTo>
                  <a:lnTo>
                    <a:pt x="174" y="400"/>
                  </a:lnTo>
                  <a:lnTo>
                    <a:pt x="133" y="475"/>
                  </a:lnTo>
                  <a:lnTo>
                    <a:pt x="86" y="543"/>
                  </a:lnTo>
                  <a:lnTo>
                    <a:pt x="41" y="606"/>
                  </a:lnTo>
                  <a:lnTo>
                    <a:pt x="9" y="664"/>
                  </a:lnTo>
                  <a:lnTo>
                    <a:pt x="0" y="720"/>
                  </a:lnTo>
                  <a:lnTo>
                    <a:pt x="10" y="777"/>
                  </a:lnTo>
                  <a:lnTo>
                    <a:pt x="30" y="843"/>
                  </a:lnTo>
                  <a:lnTo>
                    <a:pt x="58" y="917"/>
                  </a:lnTo>
                  <a:lnTo>
                    <a:pt x="91" y="994"/>
                  </a:lnTo>
                  <a:lnTo>
                    <a:pt x="128" y="1072"/>
                  </a:lnTo>
                  <a:lnTo>
                    <a:pt x="167" y="1147"/>
                  </a:lnTo>
                  <a:lnTo>
                    <a:pt x="205" y="1217"/>
                  </a:lnTo>
                  <a:lnTo>
                    <a:pt x="318" y="1252"/>
                  </a:lnTo>
                  <a:lnTo>
                    <a:pt x="281" y="1179"/>
                  </a:lnTo>
                  <a:lnTo>
                    <a:pt x="252" y="1109"/>
                  </a:lnTo>
                  <a:lnTo>
                    <a:pt x="231" y="1040"/>
                  </a:lnTo>
                  <a:lnTo>
                    <a:pt x="218" y="972"/>
                  </a:lnTo>
                  <a:lnTo>
                    <a:pt x="212" y="901"/>
                  </a:lnTo>
                  <a:lnTo>
                    <a:pt x="213" y="825"/>
                  </a:lnTo>
                  <a:lnTo>
                    <a:pt x="220" y="743"/>
                  </a:lnTo>
                  <a:lnTo>
                    <a:pt x="236" y="676"/>
                  </a:lnTo>
                  <a:lnTo>
                    <a:pt x="266" y="620"/>
                  </a:lnTo>
                  <a:lnTo>
                    <a:pt x="301" y="570"/>
                  </a:lnTo>
                  <a:lnTo>
                    <a:pt x="336" y="520"/>
                  </a:lnTo>
                  <a:lnTo>
                    <a:pt x="345" y="505"/>
                  </a:lnTo>
                  <a:lnTo>
                    <a:pt x="226" y="505"/>
                  </a:lnTo>
                  <a:lnTo>
                    <a:pt x="245" y="464"/>
                  </a:lnTo>
                  <a:lnTo>
                    <a:pt x="258" y="426"/>
                  </a:lnTo>
                  <a:lnTo>
                    <a:pt x="268" y="387"/>
                  </a:lnTo>
                  <a:lnTo>
                    <a:pt x="274" y="342"/>
                  </a:lnTo>
                  <a:lnTo>
                    <a:pt x="278" y="306"/>
                  </a:lnTo>
                  <a:lnTo>
                    <a:pt x="279" y="274"/>
                  </a:lnTo>
                  <a:lnTo>
                    <a:pt x="277" y="242"/>
                  </a:lnTo>
                  <a:lnTo>
                    <a:pt x="272" y="206"/>
                  </a:lnTo>
                  <a:lnTo>
                    <a:pt x="337" y="206"/>
                  </a:lnTo>
                  <a:lnTo>
                    <a:pt x="306" y="144"/>
                  </a:lnTo>
                  <a:lnTo>
                    <a:pt x="257" y="54"/>
                  </a:lnTo>
                  <a:lnTo>
                    <a:pt x="242" y="31"/>
                  </a:lnTo>
                  <a:lnTo>
                    <a:pt x="226" y="12"/>
                  </a:lnTo>
                  <a:lnTo>
                    <a:pt x="210" y="1"/>
                  </a:lnTo>
                  <a:lnTo>
                    <a:pt x="194" y="0"/>
                  </a:lnTo>
                  <a:close/>
                  <a:moveTo>
                    <a:pt x="337" y="206"/>
                  </a:moveTo>
                  <a:lnTo>
                    <a:pt x="272" y="206"/>
                  </a:lnTo>
                  <a:lnTo>
                    <a:pt x="291" y="241"/>
                  </a:lnTo>
                  <a:lnTo>
                    <a:pt x="303" y="274"/>
                  </a:lnTo>
                  <a:lnTo>
                    <a:pt x="308" y="306"/>
                  </a:lnTo>
                  <a:lnTo>
                    <a:pt x="308" y="318"/>
                  </a:lnTo>
                  <a:lnTo>
                    <a:pt x="307" y="348"/>
                  </a:lnTo>
                  <a:lnTo>
                    <a:pt x="300" y="396"/>
                  </a:lnTo>
                  <a:lnTo>
                    <a:pt x="284" y="436"/>
                  </a:lnTo>
                  <a:lnTo>
                    <a:pt x="260" y="471"/>
                  </a:lnTo>
                  <a:lnTo>
                    <a:pt x="226" y="505"/>
                  </a:lnTo>
                  <a:lnTo>
                    <a:pt x="345" y="505"/>
                  </a:lnTo>
                  <a:lnTo>
                    <a:pt x="365" y="467"/>
                  </a:lnTo>
                  <a:lnTo>
                    <a:pt x="382" y="407"/>
                  </a:lnTo>
                  <a:lnTo>
                    <a:pt x="379" y="334"/>
                  </a:lnTo>
                  <a:lnTo>
                    <a:pt x="364" y="274"/>
                  </a:lnTo>
                  <a:lnTo>
                    <a:pt x="341" y="214"/>
                  </a:lnTo>
                  <a:lnTo>
                    <a:pt x="337" y="206"/>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3" name="AutoShape 20"/>
            <p:cNvSpPr>
              <a:spLocks/>
            </p:cNvSpPr>
            <p:nvPr/>
          </p:nvSpPr>
          <p:spPr bwMode="auto">
            <a:xfrm>
              <a:off x="3197" y="0"/>
              <a:ext cx="548" cy="1876"/>
            </a:xfrm>
            <a:custGeom>
              <a:avLst/>
              <a:gdLst>
                <a:gd name="T0" fmla="+- 0 3704 3197"/>
                <a:gd name="T1" fmla="*/ T0 w 548"/>
                <a:gd name="T2" fmla="*/ 7 h 1876"/>
                <a:gd name="T3" fmla="+- 0 3654 3197"/>
                <a:gd name="T4" fmla="*/ T3 w 548"/>
                <a:gd name="T5" fmla="*/ 62 h 1876"/>
                <a:gd name="T6" fmla="+- 0 3557 3197"/>
                <a:gd name="T7" fmla="*/ T6 w 548"/>
                <a:gd name="T8" fmla="*/ 194 h 1876"/>
                <a:gd name="T9" fmla="+- 0 3431 3197"/>
                <a:gd name="T10" fmla="*/ T9 w 548"/>
                <a:gd name="T11" fmla="*/ 371 h 1876"/>
                <a:gd name="T12" fmla="+- 0 3328 3197"/>
                <a:gd name="T13" fmla="*/ T12 w 548"/>
                <a:gd name="T14" fmla="*/ 525 h 1876"/>
                <a:gd name="T15" fmla="+- 0 3254 3197"/>
                <a:gd name="T16" fmla="*/ T15 w 548"/>
                <a:gd name="T17" fmla="*/ 655 h 1876"/>
                <a:gd name="T18" fmla="+- 0 3210 3197"/>
                <a:gd name="T19" fmla="*/ T18 w 548"/>
                <a:gd name="T20" fmla="*/ 760 h 1876"/>
                <a:gd name="T21" fmla="+- 0 3197 3197"/>
                <a:gd name="T22" fmla="*/ T21 w 548"/>
                <a:gd name="T23" fmla="*/ 868 h 1876"/>
                <a:gd name="T24" fmla="+- 0 3216 3197"/>
                <a:gd name="T25" fmla="*/ T24 w 548"/>
                <a:gd name="T26" fmla="*/ 1004 h 1876"/>
                <a:gd name="T27" fmla="+- 0 3264 3197"/>
                <a:gd name="T28" fmla="*/ T27 w 548"/>
                <a:gd name="T29" fmla="*/ 1146 h 1876"/>
                <a:gd name="T30" fmla="+- 0 3333 3197"/>
                <a:gd name="T31" fmla="*/ T30 w 548"/>
                <a:gd name="T32" fmla="*/ 1293 h 1876"/>
                <a:gd name="T33" fmla="+- 0 3418 3197"/>
                <a:gd name="T34" fmla="*/ T33 w 548"/>
                <a:gd name="T35" fmla="*/ 1444 h 1876"/>
                <a:gd name="T36" fmla="+- 0 3513 3197"/>
                <a:gd name="T37" fmla="*/ T36 w 548"/>
                <a:gd name="T38" fmla="*/ 1598 h 1876"/>
                <a:gd name="T39" fmla="+- 0 3596 3197"/>
                <a:gd name="T40" fmla="*/ T39 w 548"/>
                <a:gd name="T41" fmla="*/ 1730 h 1876"/>
                <a:gd name="T42" fmla="+- 0 3661 3197"/>
                <a:gd name="T43" fmla="*/ T42 w 548"/>
                <a:gd name="T44" fmla="*/ 1824 h 1876"/>
                <a:gd name="T45" fmla="+- 0 3693 3197"/>
                <a:gd name="T46" fmla="*/ T45 w 548"/>
                <a:gd name="T47" fmla="*/ 1827 h 1876"/>
                <a:gd name="T48" fmla="+- 0 3682 3197"/>
                <a:gd name="T49" fmla="*/ T48 w 548"/>
                <a:gd name="T50" fmla="*/ 1742 h 1876"/>
                <a:gd name="T51" fmla="+- 0 3660 3197"/>
                <a:gd name="T52" fmla="*/ T51 w 548"/>
                <a:gd name="T53" fmla="*/ 1618 h 1876"/>
                <a:gd name="T54" fmla="+- 0 3616 3197"/>
                <a:gd name="T55" fmla="*/ T54 w 548"/>
                <a:gd name="T56" fmla="*/ 1474 h 1876"/>
                <a:gd name="T57" fmla="+- 0 3569 3197"/>
                <a:gd name="T58" fmla="*/ T57 w 548"/>
                <a:gd name="T59" fmla="*/ 1338 h 1876"/>
                <a:gd name="T60" fmla="+- 0 3536 3197"/>
                <a:gd name="T61" fmla="*/ T60 w 548"/>
                <a:gd name="T62" fmla="*/ 1196 h 1876"/>
                <a:gd name="T63" fmla="+- 0 3530 3197"/>
                <a:gd name="T64" fmla="*/ T63 w 548"/>
                <a:gd name="T65" fmla="*/ 1034 h 1876"/>
                <a:gd name="T66" fmla="+- 0 3559 3197"/>
                <a:gd name="T67" fmla="*/ T66 w 548"/>
                <a:gd name="T68" fmla="*/ 867 h 1876"/>
                <a:gd name="T69" fmla="+- 0 3608 3197"/>
                <a:gd name="T70" fmla="*/ T69 w 548"/>
                <a:gd name="T71" fmla="*/ 721 h 1876"/>
                <a:gd name="T72" fmla="+- 0 3660 3197"/>
                <a:gd name="T73" fmla="*/ T72 w 548"/>
                <a:gd name="T74" fmla="*/ 583 h 1876"/>
                <a:gd name="T75" fmla="+- 0 3709 3197"/>
                <a:gd name="T76" fmla="*/ T75 w 548"/>
                <a:gd name="T77" fmla="*/ 435 h 1876"/>
                <a:gd name="T78" fmla="+- 0 3567 3197"/>
                <a:gd name="T79" fmla="*/ T78 w 548"/>
                <a:gd name="T80" fmla="*/ 390 h 1876"/>
                <a:gd name="T81" fmla="+- 0 3589 3197"/>
                <a:gd name="T82" fmla="*/ T81 w 548"/>
                <a:gd name="T83" fmla="*/ 313 h 1876"/>
                <a:gd name="T84" fmla="+- 0 3626 3197"/>
                <a:gd name="T85" fmla="*/ T84 w 548"/>
                <a:gd name="T86" fmla="*/ 214 h 1876"/>
                <a:gd name="T87" fmla="+- 0 3673 3197"/>
                <a:gd name="T88" fmla="*/ T87 w 548"/>
                <a:gd name="T89" fmla="*/ 117 h 1876"/>
                <a:gd name="T90" fmla="+- 0 3744 3197"/>
                <a:gd name="T91" fmla="*/ T90 w 548"/>
                <a:gd name="T92" fmla="*/ 65 h 1876"/>
                <a:gd name="T93" fmla="+- 0 3734 3197"/>
                <a:gd name="T94" fmla="*/ T93 w 548"/>
                <a:gd name="T95" fmla="*/ 10 h 1876"/>
                <a:gd name="T96" fmla="+- 0 3744 3197"/>
                <a:gd name="T97" fmla="*/ T96 w 548"/>
                <a:gd name="T98" fmla="*/ 65 h 1876"/>
                <a:gd name="T99" fmla="+- 0 3691 3197"/>
                <a:gd name="T100" fmla="*/ T99 w 548"/>
                <a:gd name="T101" fmla="*/ 124 h 1876"/>
                <a:gd name="T102" fmla="+- 0 3659 3197"/>
                <a:gd name="T103" fmla="*/ T102 w 548"/>
                <a:gd name="T104" fmla="*/ 225 h 1876"/>
                <a:gd name="T105" fmla="+- 0 3617 3197"/>
                <a:gd name="T106" fmla="*/ T105 w 548"/>
                <a:gd name="T107" fmla="*/ 323 h 1876"/>
                <a:gd name="T108" fmla="+- 0 3581 3197"/>
                <a:gd name="T109" fmla="*/ T108 w 548"/>
                <a:gd name="T110" fmla="*/ 395 h 1876"/>
                <a:gd name="T111" fmla="+- 0 3709 3197"/>
                <a:gd name="T112" fmla="*/ T111 w 548"/>
                <a:gd name="T113" fmla="*/ 435 h 1876"/>
                <a:gd name="T114" fmla="+- 0 3735 3197"/>
                <a:gd name="T115" fmla="*/ T114 w 548"/>
                <a:gd name="T116" fmla="*/ 298 h 1876"/>
                <a:gd name="T117" fmla="+- 0 3745 3197"/>
                <a:gd name="T118" fmla="*/ T117 w 548"/>
                <a:gd name="T119" fmla="*/ 131 h 1876"/>
                <a:gd name="T120" fmla="+- 0 3744 3197"/>
                <a:gd name="T121" fmla="*/ T120 w 548"/>
                <a:gd name="T122" fmla="*/ 65 h 1876"/>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Lst>
              <a:rect l="0" t="0" r="r" b="b"/>
              <a:pathLst>
                <a:path w="548" h="1876">
                  <a:moveTo>
                    <a:pt x="524" y="0"/>
                  </a:moveTo>
                  <a:lnTo>
                    <a:pt x="507" y="7"/>
                  </a:lnTo>
                  <a:lnTo>
                    <a:pt x="484" y="30"/>
                  </a:lnTo>
                  <a:lnTo>
                    <a:pt x="457" y="62"/>
                  </a:lnTo>
                  <a:lnTo>
                    <a:pt x="431" y="97"/>
                  </a:lnTo>
                  <a:lnTo>
                    <a:pt x="360" y="194"/>
                  </a:lnTo>
                  <a:lnTo>
                    <a:pt x="294" y="286"/>
                  </a:lnTo>
                  <a:lnTo>
                    <a:pt x="234" y="371"/>
                  </a:lnTo>
                  <a:lnTo>
                    <a:pt x="179" y="451"/>
                  </a:lnTo>
                  <a:lnTo>
                    <a:pt x="131" y="525"/>
                  </a:lnTo>
                  <a:lnTo>
                    <a:pt x="90" y="593"/>
                  </a:lnTo>
                  <a:lnTo>
                    <a:pt x="57" y="655"/>
                  </a:lnTo>
                  <a:lnTo>
                    <a:pt x="31" y="711"/>
                  </a:lnTo>
                  <a:lnTo>
                    <a:pt x="13" y="760"/>
                  </a:lnTo>
                  <a:lnTo>
                    <a:pt x="4" y="803"/>
                  </a:lnTo>
                  <a:lnTo>
                    <a:pt x="0" y="868"/>
                  </a:lnTo>
                  <a:lnTo>
                    <a:pt x="6" y="935"/>
                  </a:lnTo>
                  <a:lnTo>
                    <a:pt x="19" y="1004"/>
                  </a:lnTo>
                  <a:lnTo>
                    <a:pt x="40" y="1074"/>
                  </a:lnTo>
                  <a:lnTo>
                    <a:pt x="67" y="1146"/>
                  </a:lnTo>
                  <a:lnTo>
                    <a:pt x="99" y="1219"/>
                  </a:lnTo>
                  <a:lnTo>
                    <a:pt x="136" y="1293"/>
                  </a:lnTo>
                  <a:lnTo>
                    <a:pt x="177" y="1368"/>
                  </a:lnTo>
                  <a:lnTo>
                    <a:pt x="221" y="1444"/>
                  </a:lnTo>
                  <a:lnTo>
                    <a:pt x="268" y="1521"/>
                  </a:lnTo>
                  <a:lnTo>
                    <a:pt x="316" y="1598"/>
                  </a:lnTo>
                  <a:lnTo>
                    <a:pt x="365" y="1676"/>
                  </a:lnTo>
                  <a:lnTo>
                    <a:pt x="399" y="1730"/>
                  </a:lnTo>
                  <a:lnTo>
                    <a:pt x="431" y="1777"/>
                  </a:lnTo>
                  <a:lnTo>
                    <a:pt x="464" y="1824"/>
                  </a:lnTo>
                  <a:lnTo>
                    <a:pt x="502" y="1875"/>
                  </a:lnTo>
                  <a:lnTo>
                    <a:pt x="496" y="1827"/>
                  </a:lnTo>
                  <a:lnTo>
                    <a:pt x="491" y="1784"/>
                  </a:lnTo>
                  <a:lnTo>
                    <a:pt x="485" y="1742"/>
                  </a:lnTo>
                  <a:lnTo>
                    <a:pt x="479" y="1698"/>
                  </a:lnTo>
                  <a:lnTo>
                    <a:pt x="463" y="1618"/>
                  </a:lnTo>
                  <a:lnTo>
                    <a:pt x="442" y="1544"/>
                  </a:lnTo>
                  <a:lnTo>
                    <a:pt x="419" y="1474"/>
                  </a:lnTo>
                  <a:lnTo>
                    <a:pt x="395" y="1406"/>
                  </a:lnTo>
                  <a:lnTo>
                    <a:pt x="372" y="1338"/>
                  </a:lnTo>
                  <a:lnTo>
                    <a:pt x="353" y="1268"/>
                  </a:lnTo>
                  <a:lnTo>
                    <a:pt x="339" y="1196"/>
                  </a:lnTo>
                  <a:lnTo>
                    <a:pt x="331" y="1118"/>
                  </a:lnTo>
                  <a:lnTo>
                    <a:pt x="333" y="1034"/>
                  </a:lnTo>
                  <a:lnTo>
                    <a:pt x="344" y="947"/>
                  </a:lnTo>
                  <a:lnTo>
                    <a:pt x="362" y="867"/>
                  </a:lnTo>
                  <a:lnTo>
                    <a:pt x="385" y="792"/>
                  </a:lnTo>
                  <a:lnTo>
                    <a:pt x="411" y="721"/>
                  </a:lnTo>
                  <a:lnTo>
                    <a:pt x="437" y="652"/>
                  </a:lnTo>
                  <a:lnTo>
                    <a:pt x="463" y="583"/>
                  </a:lnTo>
                  <a:lnTo>
                    <a:pt x="490" y="505"/>
                  </a:lnTo>
                  <a:lnTo>
                    <a:pt x="512" y="435"/>
                  </a:lnTo>
                  <a:lnTo>
                    <a:pt x="360" y="435"/>
                  </a:lnTo>
                  <a:lnTo>
                    <a:pt x="370" y="390"/>
                  </a:lnTo>
                  <a:lnTo>
                    <a:pt x="380" y="352"/>
                  </a:lnTo>
                  <a:lnTo>
                    <a:pt x="392" y="313"/>
                  </a:lnTo>
                  <a:lnTo>
                    <a:pt x="407" y="271"/>
                  </a:lnTo>
                  <a:lnTo>
                    <a:pt x="429" y="214"/>
                  </a:lnTo>
                  <a:lnTo>
                    <a:pt x="451" y="165"/>
                  </a:lnTo>
                  <a:lnTo>
                    <a:pt x="476" y="117"/>
                  </a:lnTo>
                  <a:lnTo>
                    <a:pt x="508" y="65"/>
                  </a:lnTo>
                  <a:lnTo>
                    <a:pt x="547" y="65"/>
                  </a:lnTo>
                  <a:lnTo>
                    <a:pt x="545" y="32"/>
                  </a:lnTo>
                  <a:lnTo>
                    <a:pt x="537" y="10"/>
                  </a:lnTo>
                  <a:lnTo>
                    <a:pt x="524" y="0"/>
                  </a:lnTo>
                  <a:close/>
                  <a:moveTo>
                    <a:pt x="547" y="65"/>
                  </a:moveTo>
                  <a:lnTo>
                    <a:pt x="508" y="65"/>
                  </a:lnTo>
                  <a:lnTo>
                    <a:pt x="494" y="124"/>
                  </a:lnTo>
                  <a:lnTo>
                    <a:pt x="479" y="175"/>
                  </a:lnTo>
                  <a:lnTo>
                    <a:pt x="462" y="225"/>
                  </a:lnTo>
                  <a:lnTo>
                    <a:pt x="439" y="282"/>
                  </a:lnTo>
                  <a:lnTo>
                    <a:pt x="420" y="323"/>
                  </a:lnTo>
                  <a:lnTo>
                    <a:pt x="403" y="360"/>
                  </a:lnTo>
                  <a:lnTo>
                    <a:pt x="384" y="395"/>
                  </a:lnTo>
                  <a:lnTo>
                    <a:pt x="360" y="435"/>
                  </a:lnTo>
                  <a:lnTo>
                    <a:pt x="512" y="435"/>
                  </a:lnTo>
                  <a:lnTo>
                    <a:pt x="527" y="367"/>
                  </a:lnTo>
                  <a:lnTo>
                    <a:pt x="538" y="298"/>
                  </a:lnTo>
                  <a:lnTo>
                    <a:pt x="545" y="221"/>
                  </a:lnTo>
                  <a:lnTo>
                    <a:pt x="548" y="131"/>
                  </a:lnTo>
                  <a:lnTo>
                    <a:pt x="548" y="70"/>
                  </a:lnTo>
                  <a:lnTo>
                    <a:pt x="547" y="65"/>
                  </a:lnTo>
                  <a:close/>
                </a:path>
              </a:pathLst>
            </a:custGeom>
            <a:solidFill>
              <a:srgbClr val="0093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1024" name="Rectangle 31"/>
          <p:cNvSpPr>
            <a:spLocks noChangeArrowheads="1"/>
          </p:cNvSpPr>
          <p:nvPr/>
        </p:nvSpPr>
        <p:spPr bwMode="auto">
          <a:xfrm>
            <a:off x="0" y="387934"/>
            <a:ext cx="1357091" cy="69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025" name="Rectangle 32"/>
          <p:cNvSpPr>
            <a:spLocks noChangeArrowheads="1"/>
          </p:cNvSpPr>
          <p:nvPr/>
        </p:nvSpPr>
        <p:spPr bwMode="auto">
          <a:xfrm flipV="1">
            <a:off x="73025" y="3693873"/>
            <a:ext cx="1357091"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33"/>
          <p:cNvSpPr>
            <a:spLocks noChangeArrowheads="1"/>
          </p:cNvSpPr>
          <p:nvPr/>
        </p:nvSpPr>
        <p:spPr bwMode="auto">
          <a:xfrm flipV="1">
            <a:off x="73025" y="5592762"/>
            <a:ext cx="135709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89491" y="1580103"/>
            <a:ext cx="889806" cy="578301"/>
          </a:xfrm>
          <a:prstGeom prst="rect">
            <a:avLst/>
          </a:prstGeom>
        </p:spPr>
      </p:pic>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91825" y="4114778"/>
            <a:ext cx="1471126" cy="44898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97626" y="1706452"/>
            <a:ext cx="1124812" cy="517899"/>
          </a:xfrm>
          <a:prstGeom prst="rect">
            <a:avLst/>
          </a:prstGeom>
        </p:spPr>
      </p:pic>
      <p:pic>
        <p:nvPicPr>
          <p:cNvPr id="13" name="Picture 1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94339" y="1503583"/>
            <a:ext cx="755575" cy="518373"/>
          </a:xfrm>
          <a:prstGeom prst="rect">
            <a:avLst/>
          </a:prstGeom>
        </p:spPr>
      </p:pic>
      <p:pic>
        <p:nvPicPr>
          <p:cNvPr id="14" name="Picture 1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6974" y="3198429"/>
            <a:ext cx="1534479" cy="1144444"/>
          </a:xfrm>
          <a:prstGeom prst="rect">
            <a:avLst/>
          </a:prstGeom>
        </p:spPr>
      </p:pic>
      <p:pic>
        <p:nvPicPr>
          <p:cNvPr id="2" name="Picture 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6486" y="2225141"/>
            <a:ext cx="1281917" cy="495286"/>
          </a:xfrm>
          <a:prstGeom prst="rect">
            <a:avLst/>
          </a:prstGeom>
        </p:spPr>
      </p:pic>
      <p:pic>
        <p:nvPicPr>
          <p:cNvPr id="16" name="Picture 1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363749" y="2380119"/>
            <a:ext cx="1504340" cy="291751"/>
          </a:xfrm>
          <a:prstGeom prst="rect">
            <a:avLst/>
          </a:prstGeom>
        </p:spPr>
      </p:pic>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317703" y="4667145"/>
            <a:ext cx="1053274" cy="795078"/>
          </a:xfrm>
          <a:prstGeom prst="rect">
            <a:avLst/>
          </a:prstGeom>
        </p:spPr>
      </p:pic>
      <p:pic>
        <p:nvPicPr>
          <p:cNvPr id="22" name="Picture 2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418703" y="2242643"/>
            <a:ext cx="768229" cy="768229"/>
          </a:xfrm>
          <a:prstGeom prst="rect">
            <a:avLst/>
          </a:prstGeom>
        </p:spPr>
      </p:pic>
      <p:pic>
        <p:nvPicPr>
          <p:cNvPr id="11" name="Picture 10"/>
          <p:cNvPicPr>
            <a:picLocks noChangeAspect="1"/>
          </p:cNvPicPr>
          <p:nvPr/>
        </p:nvPicPr>
        <p:blipFill rotWithShape="1">
          <a:blip r:embed="rId31">
            <a:extLst>
              <a:ext uri="{28A0092B-C50C-407E-A947-70E740481C1C}">
                <a14:useLocalDpi xmlns:a14="http://schemas.microsoft.com/office/drawing/2010/main" val="0"/>
              </a:ext>
            </a:extLst>
          </a:blip>
          <a:srcRect l="4641" t="32360" r="7160" b="32360"/>
          <a:stretch/>
        </p:blipFill>
        <p:spPr>
          <a:xfrm>
            <a:off x="5049808" y="4878134"/>
            <a:ext cx="1368284" cy="547313"/>
          </a:xfrm>
          <a:prstGeom prst="rect">
            <a:avLst/>
          </a:prstGeom>
        </p:spPr>
      </p:pic>
    </p:spTree>
    <p:extLst>
      <p:ext uri="{BB962C8B-B14F-4D97-AF65-F5344CB8AC3E}">
        <p14:creationId xmlns:p14="http://schemas.microsoft.com/office/powerpoint/2010/main" val="1697366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rot="5400000">
            <a:off x="4202733" y="-4202731"/>
            <a:ext cx="738533" cy="9144000"/>
          </a:xfrm>
          <a:prstGeom prst="rect">
            <a:avLst/>
          </a:prstGeom>
          <a:solidFill>
            <a:srgbClr val="7EAA31"/>
          </a:solidFill>
          <a:ln w="9525">
            <a:solidFill>
              <a:srgbClr val="7EAA31"/>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3600" b="1" i="0" u="none" strike="noStrike" cap="none" normalizeH="0" baseline="0" dirty="0">
              <a:ln>
                <a:noFill/>
              </a:ln>
              <a:solidFill>
                <a:schemeClr val="bg1"/>
              </a:solidFill>
              <a:effectLst/>
              <a:latin typeface="Century Gothic" pitchFamily="34" charset="0"/>
              <a:cs typeface="Arial" pitchFamily="34" charset="0"/>
            </a:endParaRPr>
          </a:p>
        </p:txBody>
      </p:sp>
      <p:sp>
        <p:nvSpPr>
          <p:cNvPr id="1028" name="Rectangle 4"/>
          <p:cNvSpPr>
            <a:spLocks noChangeArrowheads="1"/>
          </p:cNvSpPr>
          <p:nvPr/>
        </p:nvSpPr>
        <p:spPr bwMode="auto">
          <a:xfrm>
            <a:off x="899592" y="-27384"/>
            <a:ext cx="727154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4000" b="1" i="0" u="none" strike="noStrike" cap="none" normalizeH="0" baseline="0" dirty="0">
                <a:ln>
                  <a:noFill/>
                </a:ln>
                <a:solidFill>
                  <a:srgbClr val="FFFFFF"/>
                </a:solidFill>
                <a:effectLst/>
                <a:latin typeface="Century Gothic" pitchFamily="34" charset="0"/>
                <a:cs typeface="Arial" pitchFamily="34" charset="0"/>
              </a:rPr>
              <a:t>Compassionate </a:t>
            </a:r>
            <a:r>
              <a:rPr kumimoji="0" lang="en-ZA" sz="4000" i="0" u="none" strike="noStrike" cap="none" normalizeH="0" baseline="0" dirty="0">
                <a:ln>
                  <a:noFill/>
                </a:ln>
                <a:solidFill>
                  <a:srgbClr val="FFFFFF"/>
                </a:solidFill>
                <a:effectLst/>
                <a:latin typeface="Century Gothic" pitchFamily="34" charset="0"/>
                <a:cs typeface="Arial" pitchFamily="34" charset="0"/>
              </a:rPr>
              <a:t>Health Care</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031618570"/>
              </p:ext>
            </p:extLst>
          </p:nvPr>
        </p:nvGraphicFramePr>
        <p:xfrm>
          <a:off x="2411760" y="2708920"/>
          <a:ext cx="4283441" cy="360040"/>
        </p:xfrm>
        <a:graphic>
          <a:graphicData uri="http://schemas.openxmlformats.org/drawingml/2006/table">
            <a:tbl>
              <a:tblPr/>
              <a:tblGrid>
                <a:gridCol w="4120881">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360040">
                <a:tc>
                  <a:txBody>
                    <a:bodyPr/>
                    <a:lstStyle/>
                    <a:p>
                      <a:pPr algn="ctr">
                        <a:spcAft>
                          <a:spcPts val="0"/>
                        </a:spcAft>
                      </a:pPr>
                      <a:r>
                        <a:rPr lang="en-US" sz="1600" b="1" dirty="0">
                          <a:solidFill>
                            <a:schemeClr val="bg1"/>
                          </a:solidFill>
                          <a:latin typeface="Century Gothic"/>
                          <a:ea typeface="Times New Roman"/>
                          <a:cs typeface="Times New Roman"/>
                        </a:rPr>
                        <a:t>            Health Care</a:t>
                      </a:r>
                      <a:r>
                        <a:rPr lang="en-US" sz="1600" b="1" baseline="0" dirty="0">
                          <a:solidFill>
                            <a:schemeClr val="bg1"/>
                          </a:solidFill>
                          <a:latin typeface="Century Gothic"/>
                          <a:ea typeface="Times New Roman"/>
                          <a:cs typeface="Times New Roman"/>
                        </a:rPr>
                        <a:t> </a:t>
                      </a:r>
                      <a:r>
                        <a:rPr lang="en-US" sz="1600" b="1" dirty="0">
                          <a:solidFill>
                            <a:schemeClr val="bg1"/>
                          </a:solidFill>
                          <a:latin typeface="Century Gothic"/>
                          <a:ea typeface="Times New Roman"/>
                          <a:cs typeface="Times New Roman"/>
                        </a:rPr>
                        <a:t>Centre Report</a:t>
                      </a:r>
                      <a:endParaRPr lang="en-ZA" sz="1600" dirty="0">
                        <a:solidFill>
                          <a:schemeClr val="bg1"/>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endParaRPr lang="en-ZA" sz="1600" dirty="0">
                        <a:solidFill>
                          <a:schemeClr val="bg1"/>
                        </a:solidFill>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TextBox 8"/>
          <p:cNvSpPr txBox="1"/>
          <p:nvPr/>
        </p:nvSpPr>
        <p:spPr>
          <a:xfrm>
            <a:off x="-2" y="1037683"/>
            <a:ext cx="7735719" cy="1569660"/>
          </a:xfrm>
          <a:prstGeom prst="rect">
            <a:avLst/>
          </a:prstGeom>
          <a:noFill/>
        </p:spPr>
        <p:txBody>
          <a:bodyPr wrap="square" rtlCol="0">
            <a:spAutoFit/>
          </a:bodyPr>
          <a:lstStyle/>
          <a:p>
            <a:r>
              <a:rPr lang="en-US" sz="1200" dirty="0"/>
              <a:t>This past year has been a year of changes in the Health Care Centre.  It is a </a:t>
            </a:r>
            <a:r>
              <a:rPr lang="en-US" sz="1200" dirty="0" smtClean="0"/>
              <a:t>privilege to Bring Hope </a:t>
            </a:r>
            <a:r>
              <a:rPr lang="en-US" sz="1200" dirty="0"/>
              <a:t>and </a:t>
            </a:r>
            <a:r>
              <a:rPr lang="en-US" sz="1200" dirty="0" smtClean="0"/>
              <a:t>Break </a:t>
            </a:r>
            <a:r>
              <a:rPr lang="en-US" sz="1200" dirty="0"/>
              <a:t>the D</a:t>
            </a:r>
            <a:r>
              <a:rPr lang="en-US" sz="1200" dirty="0" smtClean="0"/>
              <a:t>espair </a:t>
            </a:r>
            <a:r>
              <a:rPr lang="en-US" sz="1200" dirty="0"/>
              <a:t>of poverty and disease through the provision of excellent healthcare in the hospital setting delivered by committed, competent and compassionate staff, at no cost to clients.  This is all made possibly through funding from the Department of Health and </a:t>
            </a:r>
            <a:r>
              <a:rPr lang="en-US" sz="1200" dirty="0" err="1"/>
              <a:t>Compassus</a:t>
            </a:r>
            <a:r>
              <a:rPr lang="en-US" sz="1200" dirty="0"/>
              <a:t> </a:t>
            </a:r>
            <a:r>
              <a:rPr lang="en-US" sz="1200" dirty="0" smtClean="0"/>
              <a:t>USA, </a:t>
            </a:r>
            <a:r>
              <a:rPr lang="en-US" sz="1200" dirty="0"/>
              <a:t>as well as many other generous donors.  During this past year we have gone through an extensive </a:t>
            </a:r>
            <a:r>
              <a:rPr lang="en-US" sz="1200" dirty="0" smtClean="0"/>
              <a:t>re-accreditation </a:t>
            </a:r>
            <a:r>
              <a:rPr lang="en-US" sz="1200" dirty="0" err="1"/>
              <a:t>programme</a:t>
            </a:r>
            <a:r>
              <a:rPr lang="en-US" sz="1200" dirty="0"/>
              <a:t> with the </a:t>
            </a:r>
            <a:r>
              <a:rPr lang="en-US" sz="1200" dirty="0" smtClean="0"/>
              <a:t>Council </a:t>
            </a:r>
            <a:r>
              <a:rPr lang="en-US" sz="1200" dirty="0"/>
              <a:t>of Health and Science </a:t>
            </a:r>
            <a:r>
              <a:rPr lang="en-US" sz="1200" dirty="0" smtClean="0"/>
              <a:t>of </a:t>
            </a:r>
            <a:r>
              <a:rPr lang="en-US" sz="1200" dirty="0"/>
              <a:t>South Africa. Thanks so much to our donors and staff for enabling us to continue to bring hope to </a:t>
            </a:r>
            <a:r>
              <a:rPr lang="en-US" sz="1200" b="1" dirty="0"/>
              <a:t>229</a:t>
            </a:r>
            <a:r>
              <a:rPr lang="en-US" sz="1200" dirty="0"/>
              <a:t> patients needing healthcare!</a:t>
            </a:r>
          </a:p>
          <a:p>
            <a:endParaRPr lang="en-ZA" sz="1200" dirty="0">
              <a:latin typeface="Century Gothic" panose="020B0502020202020204" pitchFamily="34" charset="0"/>
            </a:endParaRPr>
          </a:p>
          <a:p>
            <a:pPr algn="just"/>
            <a:r>
              <a:rPr lang="en-ZA" sz="1200" b="1" dirty="0" err="1"/>
              <a:t>Fredelene</a:t>
            </a:r>
            <a:r>
              <a:rPr lang="en-ZA" sz="1200" b="1" dirty="0"/>
              <a:t> Smith: Health Care Centre Manager</a:t>
            </a:r>
          </a:p>
        </p:txBody>
      </p:sp>
      <p:sp>
        <p:nvSpPr>
          <p:cNvPr id="17" name="TextBox 16"/>
          <p:cNvSpPr txBox="1"/>
          <p:nvPr/>
        </p:nvSpPr>
        <p:spPr>
          <a:xfrm>
            <a:off x="-1" y="2780928"/>
            <a:ext cx="7735719" cy="1938992"/>
          </a:xfrm>
          <a:prstGeom prst="rect">
            <a:avLst/>
          </a:prstGeom>
          <a:noFill/>
        </p:spPr>
        <p:txBody>
          <a:bodyPr wrap="square" rtlCol="0">
            <a:spAutoFit/>
          </a:bodyPr>
          <a:lstStyle/>
          <a:p>
            <a:r>
              <a:rPr lang="en-US" sz="1200" dirty="0"/>
              <a:t>Our core focus is to assist our clients to cope at home with their disease, lifestyle issues and </a:t>
            </a:r>
            <a:r>
              <a:rPr lang="en-US" sz="1200" dirty="0" err="1"/>
              <a:t>behaviour</a:t>
            </a:r>
            <a:r>
              <a:rPr lang="en-US" sz="1200" dirty="0"/>
              <a:t> patterns, and to educate them on well-being and the prevention of illnesses.  Our Community Based interventions treated </a:t>
            </a:r>
            <a:r>
              <a:rPr lang="en-US" sz="1200" b="1" dirty="0"/>
              <a:t>901</a:t>
            </a:r>
            <a:r>
              <a:rPr lang="en-US" sz="1200" dirty="0"/>
              <a:t> clients and</a:t>
            </a:r>
            <a:r>
              <a:rPr lang="en-US" sz="1200" b="1" dirty="0"/>
              <a:t> </a:t>
            </a:r>
            <a:r>
              <a:rPr lang="en-US" sz="1200" dirty="0"/>
              <a:t>provided a meaningful service to the community by caring for the sick</a:t>
            </a:r>
            <a:r>
              <a:rPr lang="en-ZA" sz="1200" dirty="0"/>
              <a:t>. </a:t>
            </a:r>
            <a:r>
              <a:rPr lang="en-US" sz="1200" dirty="0"/>
              <a:t>Through the First 1000 days </a:t>
            </a:r>
            <a:r>
              <a:rPr lang="en-US" sz="1200" dirty="0" err="1"/>
              <a:t>programme</a:t>
            </a:r>
            <a:r>
              <a:rPr lang="en-US" sz="1200" dirty="0"/>
              <a:t> (the period from conception, through to 2 years of age) we assisted mothers with education and support using 3 different age appropriate curricula. We have had a total of </a:t>
            </a:r>
            <a:r>
              <a:rPr lang="en-US" sz="1200" b="1" dirty="0"/>
              <a:t>123</a:t>
            </a:r>
            <a:r>
              <a:rPr lang="en-US" sz="1200" dirty="0"/>
              <a:t> graduates. Through clinic talks, we reached </a:t>
            </a:r>
            <a:r>
              <a:rPr lang="en-US" sz="1200" b="1" dirty="0"/>
              <a:t>3987</a:t>
            </a:r>
            <a:r>
              <a:rPr lang="en-US" sz="1200" dirty="0"/>
              <a:t> clients. The Support Group ministry is actively involved in the distribution of chronic medication to </a:t>
            </a:r>
            <a:r>
              <a:rPr lang="en-US" sz="1200" b="1" dirty="0"/>
              <a:t>524</a:t>
            </a:r>
            <a:r>
              <a:rPr lang="en-US" sz="1200" dirty="0"/>
              <a:t> clients referred by local clinics and False Bay Hospital. Our staff have also delivered HIV and TB treatment adherence support as well as prevention and promotion service to clients. Our goal is to integrate all our services and to connect with each client holistically. </a:t>
            </a:r>
            <a:endParaRPr lang="en-ZA" sz="1200" dirty="0"/>
          </a:p>
          <a:p>
            <a:r>
              <a:rPr lang="en-ZA" sz="1200" dirty="0"/>
              <a:t> </a:t>
            </a:r>
          </a:p>
          <a:p>
            <a:pPr algn="just"/>
            <a:r>
              <a:rPr lang="en-ZA" sz="1200" b="1" dirty="0"/>
              <a:t>Joy Truter: </a:t>
            </a:r>
            <a:r>
              <a:rPr lang="en-US" sz="1200" b="1" dirty="0"/>
              <a:t>Integrated Home and Community Based Services </a:t>
            </a:r>
            <a:r>
              <a:rPr lang="en-US" sz="1200" b="1" dirty="0" err="1"/>
              <a:t>Programme</a:t>
            </a:r>
            <a:r>
              <a:rPr lang="en-US" sz="1200" b="1" dirty="0"/>
              <a:t> Manager</a:t>
            </a:r>
            <a:endParaRPr lang="en-ZA" sz="1200" b="1" dirty="0"/>
          </a:p>
        </p:txBody>
      </p:sp>
      <p:sp>
        <p:nvSpPr>
          <p:cNvPr id="22" name="TextBox 21"/>
          <p:cNvSpPr txBox="1"/>
          <p:nvPr/>
        </p:nvSpPr>
        <p:spPr>
          <a:xfrm>
            <a:off x="-2" y="4941168"/>
            <a:ext cx="7735719" cy="1754326"/>
          </a:xfrm>
          <a:prstGeom prst="rect">
            <a:avLst/>
          </a:prstGeom>
          <a:noFill/>
        </p:spPr>
        <p:txBody>
          <a:bodyPr wrap="square" rtlCol="0">
            <a:spAutoFit/>
          </a:bodyPr>
          <a:lstStyle/>
          <a:p>
            <a:r>
              <a:rPr lang="en-US" sz="1200" dirty="0"/>
              <a:t>Our Health Counsellors serve a vital role in clinics and hospitals as they break the sensitive and confidential results of those testing for HIV, TB and STIs and invariably become that listening ear for all those desperate to share their burdens.  Most of our Counsellors have been with Living Hope for over ten years, some from our early years and they have developed a reputation of trust and confidentiality with all with whom they work.  The Counsellors are well-equipped and are often asked to speak in schools, hospitals and other community settings.  Their expertise covers all aspects of Family Planning, Adherence to Medication, Chronic Disease Lifestyles as well as issues pertaining to Substance Abuse and </a:t>
            </a:r>
            <a:r>
              <a:rPr lang="en-ZA" sz="1200" dirty="0"/>
              <a:t>recognising</a:t>
            </a:r>
            <a:r>
              <a:rPr lang="en-US" sz="1200" dirty="0"/>
              <a:t> symptoms of Cancer.  The total number of people served by the HAST </a:t>
            </a:r>
            <a:r>
              <a:rPr lang="en-US" sz="1200" dirty="0" err="1"/>
              <a:t>programme</a:t>
            </a:r>
            <a:r>
              <a:rPr lang="en-US" sz="1200" dirty="0"/>
              <a:t> in 2019 was </a:t>
            </a:r>
            <a:r>
              <a:rPr lang="en-US" sz="1200" b="1" dirty="0"/>
              <a:t>57 819 </a:t>
            </a:r>
            <a:r>
              <a:rPr lang="en-US" sz="1200" dirty="0"/>
              <a:t>people.</a:t>
            </a:r>
          </a:p>
          <a:p>
            <a:endParaRPr lang="en-ZA" sz="1200" dirty="0">
              <a:latin typeface="Century Gothic" panose="020B0502020202020204" pitchFamily="34" charset="0"/>
            </a:endParaRPr>
          </a:p>
          <a:p>
            <a:pPr algn="just"/>
            <a:r>
              <a:rPr lang="en-ZA" sz="1200" b="1" dirty="0"/>
              <a:t>Sue Schoultz: HAST Co-ordinator </a:t>
            </a:r>
          </a:p>
        </p:txBody>
      </p:sp>
      <p:cxnSp>
        <p:nvCxnSpPr>
          <p:cNvPr id="19" name="Straight Connector 18"/>
          <p:cNvCxnSpPr/>
          <p:nvPr/>
        </p:nvCxnSpPr>
        <p:spPr>
          <a:xfrm>
            <a:off x="2411760" y="2636912"/>
            <a:ext cx="3096344" cy="0"/>
          </a:xfrm>
          <a:prstGeom prst="line">
            <a:avLst/>
          </a:prstGeom>
          <a:ln w="38100">
            <a:solidFill>
              <a:srgbClr val="7EAA3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11760" y="4797152"/>
            <a:ext cx="3096344" cy="0"/>
          </a:xfrm>
          <a:prstGeom prst="line">
            <a:avLst/>
          </a:prstGeom>
          <a:ln w="38100">
            <a:solidFill>
              <a:srgbClr val="7EAA3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D1B66CF-A7C0-41AA-98FE-687A7DA4AC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718" y="2814683"/>
            <a:ext cx="1270273" cy="1905237"/>
          </a:xfrm>
          <a:prstGeom prst="rect">
            <a:avLst/>
          </a:prstGeom>
        </p:spPr>
      </p:pic>
      <p:pic>
        <p:nvPicPr>
          <p:cNvPr id="8" name="Picture 7">
            <a:extLst>
              <a:ext uri="{FF2B5EF4-FFF2-40B4-BE49-F238E27FC236}">
                <a16:creationId xmlns:a16="http://schemas.microsoft.com/office/drawing/2014/main" id="{E58989C7-3415-4F9B-A57D-B058C2FB8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5717" y="805602"/>
            <a:ext cx="1270274" cy="190541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808" y="4829270"/>
            <a:ext cx="1265183" cy="18070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0376489"/>
              </p:ext>
            </p:extLst>
          </p:nvPr>
        </p:nvGraphicFramePr>
        <p:xfrm>
          <a:off x="1043608" y="764704"/>
          <a:ext cx="7704856" cy="5013546"/>
        </p:xfrm>
        <a:graphic>
          <a:graphicData uri="http://schemas.openxmlformats.org/drawingml/2006/table">
            <a:tbl>
              <a:tblPr/>
              <a:tblGrid>
                <a:gridCol w="3500523">
                  <a:extLst>
                    <a:ext uri="{9D8B030D-6E8A-4147-A177-3AD203B41FA5}">
                      <a16:colId xmlns:a16="http://schemas.microsoft.com/office/drawing/2014/main" val="20000"/>
                    </a:ext>
                  </a:extLst>
                </a:gridCol>
                <a:gridCol w="703810">
                  <a:extLst>
                    <a:ext uri="{9D8B030D-6E8A-4147-A177-3AD203B41FA5}">
                      <a16:colId xmlns:a16="http://schemas.microsoft.com/office/drawing/2014/main" val="20001"/>
                    </a:ext>
                  </a:extLst>
                </a:gridCol>
                <a:gridCol w="3500523">
                  <a:extLst>
                    <a:ext uri="{9D8B030D-6E8A-4147-A177-3AD203B41FA5}">
                      <a16:colId xmlns:a16="http://schemas.microsoft.com/office/drawing/2014/main" val="20002"/>
                    </a:ext>
                  </a:extLst>
                </a:gridCol>
              </a:tblGrid>
              <a:tr h="1726606">
                <a:tc>
                  <a:txBody>
                    <a:bodyPr/>
                    <a:lstStyle/>
                    <a:p>
                      <a:pPr algn="ctr">
                        <a:spcAft>
                          <a:spcPts val="1000"/>
                        </a:spcAft>
                      </a:pPr>
                      <a:r>
                        <a:rPr lang="en-ZA" sz="4000" b="1" dirty="0">
                          <a:solidFill>
                            <a:srgbClr val="7EAA31"/>
                          </a:solidFill>
                          <a:latin typeface="Rockwell"/>
                        </a:rPr>
                        <a:t>901</a:t>
                      </a:r>
                      <a:endParaRPr lang="en-ZA" sz="4000" dirty="0">
                        <a:latin typeface="Calibri"/>
                      </a:endParaRPr>
                    </a:p>
                    <a:p>
                      <a:pPr algn="ctr">
                        <a:spcAft>
                          <a:spcPts val="0"/>
                        </a:spcAft>
                      </a:pPr>
                      <a:r>
                        <a:rPr lang="en-US" sz="2000" b="1" dirty="0">
                          <a:latin typeface="+mn-lt"/>
                          <a:ea typeface="Times New Roman"/>
                          <a:cs typeface="Times New Roman"/>
                        </a:rPr>
                        <a:t>Clients treated by Community Based interventions </a:t>
                      </a:r>
                      <a:endParaRPr lang="en-ZA"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spcAft>
                          <a:spcPts val="1000"/>
                        </a:spcAft>
                      </a:pPr>
                      <a:endParaRPr lang="en-ZA" sz="1100">
                        <a:latin typeface="Calibri"/>
                      </a:endParaRPr>
                    </a:p>
                  </a:txBody>
                  <a:tcPr marL="68580" marR="68580" marT="0" marB="0">
                    <a:lnL>
                      <a:noFill/>
                    </a:lnL>
                    <a:lnR>
                      <a:noFill/>
                    </a:lnR>
                    <a:lnT>
                      <a:noFill/>
                    </a:lnT>
                    <a:lnB>
                      <a:noFill/>
                    </a:lnB>
                  </a:tcPr>
                </a:tc>
                <a:tc>
                  <a:txBody>
                    <a:bodyPr/>
                    <a:lstStyle/>
                    <a:p>
                      <a:pPr algn="ctr">
                        <a:spcAft>
                          <a:spcPts val="1000"/>
                        </a:spcAft>
                      </a:pPr>
                      <a:r>
                        <a:rPr lang="en-ZA" sz="4000" b="1" dirty="0">
                          <a:solidFill>
                            <a:srgbClr val="7EAA31"/>
                          </a:solidFill>
                          <a:latin typeface="Rockwell"/>
                        </a:rPr>
                        <a:t>229</a:t>
                      </a:r>
                      <a:endParaRPr lang="en-ZA" sz="4000" dirty="0">
                        <a:latin typeface="Calibri"/>
                      </a:endParaRPr>
                    </a:p>
                    <a:p>
                      <a:pPr algn="ctr">
                        <a:spcAft>
                          <a:spcPts val="0"/>
                        </a:spcAft>
                      </a:pPr>
                      <a:r>
                        <a:rPr lang="en-US" sz="2000" b="1" dirty="0">
                          <a:latin typeface="Calibri"/>
                          <a:ea typeface="Times New Roman"/>
                          <a:cs typeface="Times New Roman"/>
                        </a:rPr>
                        <a:t>Patients cared for in the Health Care Centre</a:t>
                      </a: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635940">
                <a:tc>
                  <a:txBody>
                    <a:bodyPr/>
                    <a:lstStyle/>
                    <a:p>
                      <a:pPr algn="ctr">
                        <a:spcAft>
                          <a:spcPts val="1000"/>
                        </a:spcAft>
                      </a:pPr>
                      <a:r>
                        <a:rPr lang="en-ZA" sz="4000" b="1" dirty="0">
                          <a:solidFill>
                            <a:srgbClr val="7EAA31"/>
                          </a:solidFill>
                          <a:latin typeface="Rockwell"/>
                        </a:rPr>
                        <a:t>57 819</a:t>
                      </a:r>
                      <a:endParaRPr lang="en-ZA" sz="4000" dirty="0">
                        <a:latin typeface="Calibri"/>
                      </a:endParaRPr>
                    </a:p>
                    <a:p>
                      <a:pPr algn="ctr">
                        <a:spcAft>
                          <a:spcPts val="1000"/>
                        </a:spcAft>
                      </a:pPr>
                      <a:r>
                        <a:rPr lang="en-US" sz="2000" b="1" dirty="0">
                          <a:latin typeface="Calibri"/>
                        </a:rPr>
                        <a:t>Clients reached in our HAST programme</a:t>
                      </a:r>
                      <a:r>
                        <a:rPr lang="en-US" sz="2000" b="1" dirty="0">
                          <a:solidFill>
                            <a:srgbClr val="7EAA31"/>
                          </a:solidFill>
                          <a:latin typeface="Rockwell"/>
                        </a:rPr>
                        <a:t> </a:t>
                      </a:r>
                      <a:endParaRPr lang="en-ZA" sz="2000" dirty="0">
                        <a:latin typeface="Calibri"/>
                      </a:endParaRPr>
                    </a:p>
                  </a:txBody>
                  <a:tcPr marL="68580" marR="68580" marT="0" marB="0">
                    <a:lnL>
                      <a:noFill/>
                    </a:lnL>
                    <a:lnR>
                      <a:noFill/>
                    </a:lnR>
                    <a:lnT>
                      <a:noFill/>
                    </a:lnT>
                    <a:lnB>
                      <a:noFill/>
                    </a:lnB>
                  </a:tcPr>
                </a:tc>
                <a:tc>
                  <a:txBody>
                    <a:bodyPr/>
                    <a:lstStyle/>
                    <a:p>
                      <a:pPr algn="ctr">
                        <a:spcAft>
                          <a:spcPts val="1000"/>
                        </a:spcAft>
                      </a:pPr>
                      <a:endParaRPr lang="en-ZA" sz="1100">
                        <a:latin typeface="Calibri"/>
                      </a:endParaRPr>
                    </a:p>
                  </a:txBody>
                  <a:tcPr marL="68580" marR="68580" marT="0" marB="0">
                    <a:lnL>
                      <a:noFill/>
                    </a:lnL>
                    <a:lnR>
                      <a:noFill/>
                    </a:lnR>
                    <a:lnT>
                      <a:noFill/>
                    </a:lnT>
                    <a:lnB>
                      <a:noFill/>
                    </a:lnB>
                  </a:tcPr>
                </a:tc>
                <a:tc>
                  <a:txBody>
                    <a:bodyPr/>
                    <a:lstStyle/>
                    <a:p>
                      <a:pPr algn="ctr">
                        <a:spcAft>
                          <a:spcPts val="1000"/>
                        </a:spcAft>
                      </a:pPr>
                      <a:r>
                        <a:rPr lang="en-ZA" sz="4000" b="1" dirty="0">
                          <a:solidFill>
                            <a:srgbClr val="7EAA31"/>
                          </a:solidFill>
                          <a:latin typeface="Rockwell"/>
                        </a:rPr>
                        <a:t>123</a:t>
                      </a:r>
                      <a:endParaRPr lang="en-ZA" sz="4000" dirty="0">
                        <a:latin typeface="Calibri"/>
                      </a:endParaRPr>
                    </a:p>
                    <a:p>
                      <a:pPr algn="ctr">
                        <a:spcAft>
                          <a:spcPts val="0"/>
                        </a:spcAft>
                      </a:pPr>
                      <a:r>
                        <a:rPr lang="en-US" sz="2000" b="1" dirty="0">
                          <a:latin typeface="+mn-lt"/>
                          <a:ea typeface="Times New Roman"/>
                          <a:cs typeface="Times New Roman"/>
                        </a:rPr>
                        <a:t>Graduates of the First 1000 days </a:t>
                      </a:r>
                      <a:r>
                        <a:rPr lang="en-US" sz="2000" b="1" dirty="0" err="1">
                          <a:latin typeface="+mn-lt"/>
                          <a:ea typeface="Times New Roman"/>
                          <a:cs typeface="Times New Roman"/>
                        </a:rPr>
                        <a:t>programme</a:t>
                      </a: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1570791">
                <a:tc>
                  <a:txBody>
                    <a:bodyPr/>
                    <a:lstStyle/>
                    <a:p>
                      <a:pPr algn="ctr">
                        <a:spcAft>
                          <a:spcPts val="1000"/>
                        </a:spcAft>
                      </a:pPr>
                      <a:r>
                        <a:rPr lang="en-ZA" sz="4000" b="1" dirty="0">
                          <a:solidFill>
                            <a:srgbClr val="7EAA31"/>
                          </a:solidFill>
                          <a:latin typeface="Rockwell"/>
                        </a:rPr>
                        <a:t>524</a:t>
                      </a:r>
                      <a:endParaRPr lang="en-ZA" sz="4000" dirty="0">
                        <a:latin typeface="Calibri"/>
                      </a:endParaRPr>
                    </a:p>
                    <a:p>
                      <a:pPr algn="ctr">
                        <a:spcAft>
                          <a:spcPts val="0"/>
                        </a:spcAft>
                      </a:pPr>
                      <a:r>
                        <a:rPr lang="en-US" sz="2000" b="1" dirty="0">
                          <a:latin typeface="Calibri"/>
                          <a:ea typeface="Times New Roman"/>
                          <a:cs typeface="Times New Roman"/>
                        </a:rPr>
                        <a:t>Patients</a:t>
                      </a:r>
                      <a:r>
                        <a:rPr lang="en-US" sz="2000" b="1" baseline="0" dirty="0">
                          <a:latin typeface="Calibri"/>
                          <a:ea typeface="Times New Roman"/>
                          <a:cs typeface="Times New Roman"/>
                        </a:rPr>
                        <a:t> who’ve received their Chronic Medication through our Support groups</a:t>
                      </a:r>
                      <a:endParaRPr lang="en-ZA"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spcAft>
                          <a:spcPts val="1000"/>
                        </a:spcAft>
                      </a:pPr>
                      <a:endParaRPr lang="en-ZA" sz="1100">
                        <a:latin typeface="Calibri"/>
                      </a:endParaRPr>
                    </a:p>
                  </a:txBody>
                  <a:tcPr marL="68580" marR="68580" marT="0" marB="0">
                    <a:lnL>
                      <a:noFill/>
                    </a:lnL>
                    <a:lnR>
                      <a:noFill/>
                    </a:lnR>
                    <a:lnT>
                      <a:noFill/>
                    </a:lnT>
                    <a:lnB>
                      <a:noFill/>
                    </a:lnB>
                  </a:tcPr>
                </a:tc>
                <a:tc>
                  <a:txBody>
                    <a:bodyPr/>
                    <a:lstStyle/>
                    <a:p>
                      <a:pPr algn="ctr">
                        <a:spcAft>
                          <a:spcPts val="1000"/>
                        </a:spcAft>
                      </a:pPr>
                      <a:r>
                        <a:rPr lang="en-ZA" sz="4000" b="1" dirty="0">
                          <a:solidFill>
                            <a:srgbClr val="7EAA31"/>
                          </a:solidFill>
                          <a:latin typeface="Rockwell"/>
                        </a:rPr>
                        <a:t>3 987</a:t>
                      </a:r>
                    </a:p>
                    <a:p>
                      <a:pPr algn="ctr">
                        <a:spcAft>
                          <a:spcPts val="1000"/>
                        </a:spcAft>
                      </a:pPr>
                      <a:r>
                        <a:rPr lang="en-US" sz="2000" b="1" dirty="0">
                          <a:latin typeface="Calibri"/>
                          <a:ea typeface="Times New Roman"/>
                          <a:cs typeface="Times New Roman"/>
                        </a:rPr>
                        <a:t>Clients reached </a:t>
                      </a:r>
                      <a:r>
                        <a:rPr lang="en-US" sz="2000" b="1" dirty="0">
                          <a:latin typeface="+mn-lt"/>
                          <a:ea typeface="Times New Roman"/>
                          <a:cs typeface="Times New Roman"/>
                        </a:rPr>
                        <a:t>through clinic talks</a:t>
                      </a: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Rectangle 10"/>
          <p:cNvSpPr/>
          <p:nvPr/>
        </p:nvSpPr>
        <p:spPr>
          <a:xfrm>
            <a:off x="899592" y="548680"/>
            <a:ext cx="7992888" cy="5832648"/>
          </a:xfrm>
          <a:prstGeom prst="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2"/>
          <p:cNvSpPr>
            <a:spLocks noChangeArrowheads="1"/>
          </p:cNvSpPr>
          <p:nvPr/>
        </p:nvSpPr>
        <p:spPr bwMode="auto">
          <a:xfrm>
            <a:off x="0" y="0"/>
            <a:ext cx="899592" cy="6858000"/>
          </a:xfrm>
          <a:prstGeom prst="rect">
            <a:avLst/>
          </a:prstGeom>
          <a:solidFill>
            <a:schemeClr val="accent3">
              <a:lumMod val="75000"/>
            </a:schemeClr>
          </a:solidFill>
          <a:ln w="9525">
            <a:solidFill>
              <a:schemeClr val="accent3">
                <a:lumMod val="75000"/>
              </a:schemeClr>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4800" b="1" i="0" u="none" strike="noStrike" cap="none" normalizeH="0" baseline="0" dirty="0">
                <a:ln>
                  <a:noFill/>
                </a:ln>
                <a:solidFill>
                  <a:srgbClr val="FFFFFF"/>
                </a:solidFill>
                <a:effectLst/>
                <a:latin typeface="Century Gothic" panose="020B0502020202020204" pitchFamily="34" charset="0"/>
                <a:cs typeface="Arial" pitchFamily="34" charset="0"/>
              </a:rPr>
              <a:t>Stats</a:t>
            </a:r>
            <a:r>
              <a:rPr kumimoji="0" lang="en-ZA" sz="4800" i="0" u="none" strike="noStrike" cap="none" normalizeH="0" baseline="0" dirty="0">
                <a:ln>
                  <a:noFill/>
                </a:ln>
                <a:solidFill>
                  <a:srgbClr val="FFFFFF"/>
                </a:solidFill>
                <a:effectLst/>
                <a:latin typeface="Century Gothic" panose="020B0502020202020204" pitchFamily="34" charset="0"/>
                <a:cs typeface="Arial" pitchFamily="34" charset="0"/>
              </a:rPr>
              <a:t> at a glance</a:t>
            </a:r>
            <a:endParaRPr kumimoji="0" lang="en-US" sz="48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9895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4180658" y="-4180657"/>
            <a:ext cx="762963" cy="9124282"/>
          </a:xfrm>
          <a:prstGeom prst="rect">
            <a:avLst/>
          </a:prstGeom>
          <a:solidFill>
            <a:srgbClr val="000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00FF"/>
              </a:solidFill>
            </a:endParaRPr>
          </a:p>
        </p:txBody>
      </p:sp>
      <p:sp>
        <p:nvSpPr>
          <p:cNvPr id="1028" name="Rectangle 4"/>
          <p:cNvSpPr>
            <a:spLocks noChangeArrowheads="1"/>
          </p:cNvSpPr>
          <p:nvPr/>
        </p:nvSpPr>
        <p:spPr bwMode="auto">
          <a:xfrm>
            <a:off x="2628338" y="55077"/>
            <a:ext cx="356379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4000" b="1" i="0" u="none" strike="noStrike" cap="none" normalizeH="0" baseline="0" dirty="0">
                <a:ln>
                  <a:noFill/>
                </a:ln>
                <a:solidFill>
                  <a:srgbClr val="FFFFFF"/>
                </a:solidFill>
                <a:effectLst/>
                <a:latin typeface="Century Gothic" pitchFamily="34" charset="0"/>
                <a:cs typeface="Arial" pitchFamily="34" charset="0"/>
              </a:rPr>
              <a:t>Eastern </a:t>
            </a:r>
            <a:r>
              <a:rPr lang="en-ZA" sz="4000" dirty="0">
                <a:solidFill>
                  <a:srgbClr val="FFFFFF"/>
                </a:solidFill>
                <a:latin typeface="Century Gothic" pitchFamily="34" charset="0"/>
                <a:cs typeface="Arial" pitchFamily="34" charset="0"/>
              </a:rPr>
              <a:t>Cape</a:t>
            </a:r>
            <a:endParaRPr kumimoji="0" lang="en-ZA" sz="4000" i="0" u="none" strike="noStrike" cap="none" normalizeH="0" baseline="0" dirty="0">
              <a:ln>
                <a:noFill/>
              </a:ln>
              <a:solidFill>
                <a:schemeClr val="tx1"/>
              </a:solidFill>
              <a:effectLst/>
              <a:latin typeface="Arial" pitchFamily="34" charset="0"/>
              <a:cs typeface="Arial" pitchFamily="34" charset="0"/>
            </a:endParaRPr>
          </a:p>
        </p:txBody>
      </p:sp>
      <p:sp>
        <p:nvSpPr>
          <p:cNvPr id="16" name="TextBox 15"/>
          <p:cNvSpPr txBox="1"/>
          <p:nvPr/>
        </p:nvSpPr>
        <p:spPr>
          <a:xfrm>
            <a:off x="0" y="801286"/>
            <a:ext cx="8820472" cy="2123658"/>
          </a:xfrm>
          <a:prstGeom prst="rect">
            <a:avLst/>
          </a:prstGeom>
          <a:noFill/>
        </p:spPr>
        <p:txBody>
          <a:bodyPr wrap="square" rtlCol="0">
            <a:spAutoFit/>
          </a:bodyPr>
          <a:lstStyle/>
          <a:p>
            <a:r>
              <a:rPr lang="en-US" sz="1200" dirty="0"/>
              <a:t>On 1 March 2019 Living Hope became the proud owners of </a:t>
            </a:r>
            <a:r>
              <a:rPr lang="en-US" sz="1200" dirty="0" err="1"/>
              <a:t>Klako</a:t>
            </a:r>
            <a:r>
              <a:rPr lang="en-US" sz="1200" dirty="0"/>
              <a:t> Glen Farm </a:t>
            </a:r>
            <a:r>
              <a:rPr lang="en-US" sz="1200" dirty="0" smtClean="0"/>
              <a:t>bordering </a:t>
            </a:r>
            <a:r>
              <a:rPr lang="en-US" sz="1200" dirty="0" err="1"/>
              <a:t>Mzamahle</a:t>
            </a:r>
            <a:r>
              <a:rPr lang="en-US" sz="1200" dirty="0"/>
              <a:t> to the </a:t>
            </a:r>
            <a:r>
              <a:rPr lang="en-US" sz="1200" dirty="0" smtClean="0"/>
              <a:t>Eastern </a:t>
            </a:r>
            <a:r>
              <a:rPr lang="en-US" sz="1200" dirty="0"/>
              <a:t>Cape.  During this past year the Life Skills </a:t>
            </a:r>
            <a:r>
              <a:rPr lang="en-US" sz="1200" dirty="0" err="1"/>
              <a:t>programme</a:t>
            </a:r>
            <a:r>
              <a:rPr lang="en-US" sz="1200" dirty="0"/>
              <a:t> has touched </a:t>
            </a:r>
            <a:r>
              <a:rPr lang="en-US" sz="1200" b="1" dirty="0"/>
              <a:t>421</a:t>
            </a:r>
            <a:r>
              <a:rPr lang="en-US" sz="1200" dirty="0"/>
              <a:t> children and </a:t>
            </a:r>
            <a:r>
              <a:rPr lang="en-US" sz="1200" b="1" dirty="0"/>
              <a:t>192</a:t>
            </a:r>
            <a:r>
              <a:rPr lang="en-US" sz="1200" dirty="0"/>
              <a:t> teens. Health talks presented at the local </a:t>
            </a:r>
            <a:r>
              <a:rPr lang="en-US" sz="1200" dirty="0" err="1"/>
              <a:t>Mzamomhle</a:t>
            </a:r>
            <a:r>
              <a:rPr lang="en-US" sz="1200" dirty="0"/>
              <a:t> and </a:t>
            </a:r>
            <a:r>
              <a:rPr lang="en-US" sz="1200" dirty="0" err="1"/>
              <a:t>Gonubie</a:t>
            </a:r>
            <a:r>
              <a:rPr lang="en-US" sz="1200" dirty="0"/>
              <a:t> clinics have reached </a:t>
            </a:r>
            <a:r>
              <a:rPr lang="en-US" sz="1200" b="1" dirty="0"/>
              <a:t>12 222 </a:t>
            </a:r>
            <a:r>
              <a:rPr lang="en-US" sz="1200" dirty="0"/>
              <a:t>clients. </a:t>
            </a:r>
            <a:r>
              <a:rPr lang="en-US" sz="1200" b="1" dirty="0"/>
              <a:t>337</a:t>
            </a:r>
            <a:r>
              <a:rPr lang="en-US" sz="1200" dirty="0"/>
              <a:t> Defaulters were recalled to the clinic to continue their treatment.  The </a:t>
            </a:r>
            <a:r>
              <a:rPr lang="en-US" sz="1200" dirty="0" smtClean="0"/>
              <a:t>First </a:t>
            </a:r>
            <a:r>
              <a:rPr lang="en-US" sz="1200" dirty="0"/>
              <a:t>1000 Days </a:t>
            </a:r>
            <a:r>
              <a:rPr lang="en-US" sz="1200" dirty="0" err="1"/>
              <a:t>programme</a:t>
            </a:r>
            <a:r>
              <a:rPr lang="en-US" sz="1200" dirty="0"/>
              <a:t> has continued </a:t>
            </a:r>
            <a:r>
              <a:rPr lang="en-US" sz="1200" dirty="0" smtClean="0"/>
              <a:t>to flourish </a:t>
            </a:r>
            <a:r>
              <a:rPr lang="en-US" sz="1200" dirty="0"/>
              <a:t>and </a:t>
            </a:r>
            <a:r>
              <a:rPr lang="en-US" sz="1200" b="1" dirty="0"/>
              <a:t>17</a:t>
            </a:r>
            <a:r>
              <a:rPr lang="en-US" sz="1200" dirty="0"/>
              <a:t> moms and babies have attended these weekly </a:t>
            </a:r>
            <a:r>
              <a:rPr lang="en-US" sz="1200" dirty="0" smtClean="0"/>
              <a:t>sessions. </a:t>
            </a:r>
            <a:r>
              <a:rPr lang="en-US" sz="1200" b="1" dirty="0"/>
              <a:t>20</a:t>
            </a:r>
            <a:r>
              <a:rPr lang="en-US" sz="1200" dirty="0"/>
              <a:t> people have attended the </a:t>
            </a:r>
            <a:r>
              <a:rPr lang="en-US" sz="1200" dirty="0" smtClean="0"/>
              <a:t>Chronic </a:t>
            </a:r>
            <a:r>
              <a:rPr lang="en-US" sz="1200" dirty="0"/>
              <a:t>D</a:t>
            </a:r>
            <a:r>
              <a:rPr lang="en-US" sz="1200" dirty="0" smtClean="0"/>
              <a:t>isease </a:t>
            </a:r>
            <a:endParaRPr lang="en-US" sz="1200" dirty="0"/>
          </a:p>
          <a:p>
            <a:r>
              <a:rPr lang="en-US" sz="1200" dirty="0"/>
              <a:t>S</a:t>
            </a:r>
            <a:r>
              <a:rPr lang="en-US" sz="1200" dirty="0" smtClean="0"/>
              <a:t>upport </a:t>
            </a:r>
            <a:r>
              <a:rPr lang="en-US" sz="1200" dirty="0"/>
              <a:t>G</a:t>
            </a:r>
            <a:r>
              <a:rPr lang="en-US" sz="1200" dirty="0" smtClean="0"/>
              <a:t>roups </a:t>
            </a:r>
            <a:r>
              <a:rPr lang="en-US" sz="1200" dirty="0"/>
              <a:t>and </a:t>
            </a:r>
            <a:r>
              <a:rPr lang="en-US" sz="1200" b="1" dirty="0"/>
              <a:t>17</a:t>
            </a:r>
            <a:r>
              <a:rPr lang="en-US" sz="1200" dirty="0"/>
              <a:t> HIV+ clients completed the I ACT course.  </a:t>
            </a:r>
          </a:p>
          <a:p>
            <a:endParaRPr lang="en-US" sz="1200" dirty="0"/>
          </a:p>
          <a:p>
            <a:r>
              <a:rPr lang="en-US" sz="1200" dirty="0"/>
              <a:t>We are indebted to the </a:t>
            </a:r>
            <a:r>
              <a:rPr lang="en-US" sz="1200" dirty="0" err="1"/>
              <a:t>Chets</a:t>
            </a:r>
            <a:r>
              <a:rPr lang="en-US" sz="1200" dirty="0"/>
              <a:t> Creek Church, Jacksonville, who are the primary generous donors and founders, together </a:t>
            </a:r>
          </a:p>
          <a:p>
            <a:r>
              <a:rPr lang="en-US" sz="1200" dirty="0"/>
              <a:t>with </a:t>
            </a:r>
            <a:r>
              <a:rPr lang="en-US" sz="1200" dirty="0" err="1"/>
              <a:t>Gonubie</a:t>
            </a:r>
            <a:r>
              <a:rPr lang="en-US" sz="1200" dirty="0"/>
              <a:t> Baptist Church, of this ministry. We are also thankful to “One More Child” for their continued support for </a:t>
            </a:r>
          </a:p>
          <a:p>
            <a:r>
              <a:rPr lang="en-US" sz="1200" dirty="0"/>
              <a:t>helping us feed the children and teens in our Life Skills </a:t>
            </a:r>
            <a:r>
              <a:rPr lang="en-US" sz="1200" dirty="0" err="1"/>
              <a:t>programme</a:t>
            </a:r>
            <a:r>
              <a:rPr lang="en-US" sz="1200" dirty="0"/>
              <a:t> as well as our 1st 1000 Days </a:t>
            </a:r>
            <a:r>
              <a:rPr lang="en-US" sz="1200" dirty="0" err="1"/>
              <a:t>programme</a:t>
            </a:r>
            <a:r>
              <a:rPr lang="en-US" sz="1200" dirty="0"/>
              <a:t>. </a:t>
            </a:r>
          </a:p>
          <a:p>
            <a:endParaRPr lang="en-US" sz="1200" b="1" dirty="0"/>
          </a:p>
          <a:p>
            <a:r>
              <a:rPr lang="en-ZA" sz="1200" b="1" dirty="0"/>
              <a:t>Chantel </a:t>
            </a:r>
            <a:r>
              <a:rPr lang="en-ZA" sz="1200" b="1" dirty="0" err="1"/>
              <a:t>Delcarme</a:t>
            </a:r>
            <a:r>
              <a:rPr lang="en-ZA" sz="1200" b="1" dirty="0"/>
              <a:t>: Community Networking Co-Ordinator </a:t>
            </a:r>
          </a:p>
        </p:txBody>
      </p:sp>
      <p:sp>
        <p:nvSpPr>
          <p:cNvPr id="14" name="Rectangle 2"/>
          <p:cNvSpPr>
            <a:spLocks noChangeArrowheads="1"/>
          </p:cNvSpPr>
          <p:nvPr/>
        </p:nvSpPr>
        <p:spPr bwMode="auto">
          <a:xfrm>
            <a:off x="-4096" y="3294276"/>
            <a:ext cx="899592" cy="3575669"/>
          </a:xfrm>
          <a:prstGeom prst="rect">
            <a:avLst/>
          </a:prstGeom>
          <a:solidFill>
            <a:srgbClr val="0000FF"/>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3200" b="1" i="0" u="none" strike="noStrike" cap="none" normalizeH="0" baseline="0" dirty="0">
                <a:ln>
                  <a:noFill/>
                </a:ln>
                <a:solidFill>
                  <a:srgbClr val="FFFFFF"/>
                </a:solidFill>
                <a:effectLst/>
                <a:latin typeface="Century Gothic" panose="020B0502020202020204" pitchFamily="34" charset="0"/>
                <a:cs typeface="Arial" pitchFamily="34" charset="0"/>
              </a:rPr>
              <a:t>Stats</a:t>
            </a:r>
            <a:r>
              <a:rPr kumimoji="0" lang="en-ZA" sz="3200" i="0" u="none" strike="noStrike" cap="none" normalizeH="0" baseline="0" dirty="0">
                <a:ln>
                  <a:noFill/>
                </a:ln>
                <a:solidFill>
                  <a:srgbClr val="FFFFFF"/>
                </a:solidFill>
                <a:effectLst/>
                <a:latin typeface="Century Gothic" panose="020B0502020202020204" pitchFamily="34" charset="0"/>
                <a:cs typeface="Arial" pitchFamily="34" charset="0"/>
              </a:rPr>
              <a:t> at a glance</a:t>
            </a:r>
            <a:endParaRPr kumimoji="0" lang="en-US" sz="32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15" name="Rectangle 14"/>
          <p:cNvSpPr/>
          <p:nvPr/>
        </p:nvSpPr>
        <p:spPr>
          <a:xfrm>
            <a:off x="755576" y="3398242"/>
            <a:ext cx="8136904" cy="3127102"/>
          </a:xfrm>
          <a:prstGeom prst="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7" name="Table 16"/>
          <p:cNvGraphicFramePr>
            <a:graphicFrameLocks noGrp="1"/>
          </p:cNvGraphicFramePr>
          <p:nvPr>
            <p:extLst>
              <p:ext uri="{D42A27DB-BD31-4B8C-83A1-F6EECF244321}">
                <p14:modId xmlns:p14="http://schemas.microsoft.com/office/powerpoint/2010/main" val="1455425290"/>
              </p:ext>
            </p:extLst>
          </p:nvPr>
        </p:nvGraphicFramePr>
        <p:xfrm>
          <a:off x="1475656" y="3437974"/>
          <a:ext cx="6768752" cy="3663434"/>
        </p:xfrm>
        <a:graphic>
          <a:graphicData uri="http://schemas.openxmlformats.org/drawingml/2006/table">
            <a:tbl>
              <a:tblPr/>
              <a:tblGrid>
                <a:gridCol w="3075226">
                  <a:extLst>
                    <a:ext uri="{9D8B030D-6E8A-4147-A177-3AD203B41FA5}">
                      <a16:colId xmlns:a16="http://schemas.microsoft.com/office/drawing/2014/main" val="20000"/>
                    </a:ext>
                  </a:extLst>
                </a:gridCol>
                <a:gridCol w="618300">
                  <a:extLst>
                    <a:ext uri="{9D8B030D-6E8A-4147-A177-3AD203B41FA5}">
                      <a16:colId xmlns:a16="http://schemas.microsoft.com/office/drawing/2014/main" val="20001"/>
                    </a:ext>
                  </a:extLst>
                </a:gridCol>
                <a:gridCol w="3075226">
                  <a:extLst>
                    <a:ext uri="{9D8B030D-6E8A-4147-A177-3AD203B41FA5}">
                      <a16:colId xmlns:a16="http://schemas.microsoft.com/office/drawing/2014/main" val="20002"/>
                    </a:ext>
                  </a:extLst>
                </a:gridCol>
              </a:tblGrid>
              <a:tr h="1281102">
                <a:tc>
                  <a:txBody>
                    <a:bodyPr/>
                    <a:lstStyle/>
                    <a:p>
                      <a:pPr algn="ctr">
                        <a:spcAft>
                          <a:spcPts val="1000"/>
                        </a:spcAft>
                      </a:pPr>
                      <a:r>
                        <a:rPr lang="en-ZA" sz="4000" b="1" dirty="0">
                          <a:solidFill>
                            <a:srgbClr val="0000FF"/>
                          </a:solidFill>
                          <a:latin typeface="Rockwell"/>
                        </a:rPr>
                        <a:t>13 209</a:t>
                      </a:r>
                      <a:endParaRPr lang="en-ZA" sz="4000" dirty="0">
                        <a:solidFill>
                          <a:srgbClr val="0000FF"/>
                        </a:solidFill>
                        <a:latin typeface="Calibri"/>
                      </a:endParaRPr>
                    </a:p>
                    <a:p>
                      <a:pPr algn="ctr">
                        <a:spcAft>
                          <a:spcPts val="0"/>
                        </a:spcAft>
                      </a:pPr>
                      <a:r>
                        <a:rPr lang="en-US" sz="2000" b="1" dirty="0">
                          <a:latin typeface="Calibri"/>
                          <a:ea typeface="Times New Roman"/>
                          <a:cs typeface="Times New Roman"/>
                        </a:rPr>
                        <a:t>People reached in the </a:t>
                      </a:r>
                    </a:p>
                    <a:p>
                      <a:pPr algn="ctr">
                        <a:spcAft>
                          <a:spcPts val="0"/>
                        </a:spcAft>
                      </a:pPr>
                      <a:r>
                        <a:rPr lang="en-US" sz="2000" b="1" dirty="0">
                          <a:latin typeface="Calibri"/>
                          <a:ea typeface="Times New Roman"/>
                          <a:cs typeface="Times New Roman"/>
                        </a:rPr>
                        <a:t>Eastern Cape</a:t>
                      </a:r>
                      <a:endParaRPr lang="en-ZA" sz="2000" dirty="0">
                        <a:latin typeface="Calibri"/>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spcAft>
                          <a:spcPts val="1000"/>
                        </a:spcAft>
                      </a:pPr>
                      <a:endParaRPr lang="en-ZA" sz="1100">
                        <a:latin typeface="Calibri"/>
                      </a:endParaRPr>
                    </a:p>
                  </a:txBody>
                  <a:tcPr marL="68580" marR="68580" marT="0" marB="0">
                    <a:lnL>
                      <a:noFill/>
                    </a:lnL>
                    <a:lnR>
                      <a:noFill/>
                    </a:lnR>
                    <a:lnT>
                      <a:noFill/>
                    </a:lnT>
                    <a:lnB>
                      <a:noFill/>
                    </a:lnB>
                  </a:tcPr>
                </a:tc>
                <a:tc>
                  <a:txBody>
                    <a:bodyPr/>
                    <a:lstStyle/>
                    <a:p>
                      <a:pPr marL="0" algn="ctr" defTabSz="914400" rtl="0" eaLnBrk="1" latinLnBrk="0" hangingPunct="1">
                        <a:spcAft>
                          <a:spcPts val="1000"/>
                        </a:spcAft>
                      </a:pPr>
                      <a:r>
                        <a:rPr lang="en-ZA" sz="4000" b="1" kern="1200" dirty="0">
                          <a:solidFill>
                            <a:srgbClr val="0000FF"/>
                          </a:solidFill>
                          <a:latin typeface="Rockwell"/>
                          <a:ea typeface="+mn-ea"/>
                          <a:cs typeface="+mn-cs"/>
                        </a:rPr>
                        <a:t>421</a:t>
                      </a:r>
                    </a:p>
                    <a:p>
                      <a:pPr algn="ctr">
                        <a:spcAft>
                          <a:spcPts val="0"/>
                        </a:spcAft>
                      </a:pPr>
                      <a:r>
                        <a:rPr lang="en-US" sz="2000" b="1" dirty="0">
                          <a:latin typeface="Calibri"/>
                          <a:ea typeface="Times New Roman"/>
                          <a:cs typeface="Times New Roman"/>
                        </a:rPr>
                        <a:t>Children</a:t>
                      </a:r>
                      <a:r>
                        <a:rPr lang="en-US" sz="2000" b="1" baseline="0" dirty="0">
                          <a:latin typeface="Calibri"/>
                          <a:ea typeface="Times New Roman"/>
                          <a:cs typeface="Times New Roman"/>
                        </a:rPr>
                        <a:t> reached in the Eastern Cape</a:t>
                      </a: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571163">
                <a:tc>
                  <a:txBody>
                    <a:bodyPr/>
                    <a:lstStyle/>
                    <a:p>
                      <a:pPr marL="0" algn="ctr" defTabSz="914400" rtl="0" eaLnBrk="1" latinLnBrk="0" hangingPunct="1">
                        <a:spcAft>
                          <a:spcPts val="1000"/>
                        </a:spcAft>
                      </a:pPr>
                      <a:r>
                        <a:rPr lang="en-ZA" sz="4000" b="1" kern="1200" dirty="0">
                          <a:solidFill>
                            <a:srgbClr val="0000FF"/>
                          </a:solidFill>
                          <a:latin typeface="Rockwell"/>
                          <a:ea typeface="+mn-ea"/>
                          <a:cs typeface="+mn-cs"/>
                        </a:rPr>
                        <a:t>192</a:t>
                      </a:r>
                    </a:p>
                    <a:p>
                      <a:pPr algn="ctr">
                        <a:spcAft>
                          <a:spcPts val="1000"/>
                        </a:spcAft>
                      </a:pPr>
                      <a:r>
                        <a:rPr lang="en-US" sz="2000" b="1" dirty="0">
                          <a:latin typeface="+mn-lt"/>
                        </a:rPr>
                        <a:t>Teens reached in the Eastern Cape</a:t>
                      </a:r>
                    </a:p>
                  </a:txBody>
                  <a:tcPr marL="68580" marR="68580" marT="0" marB="0">
                    <a:lnL>
                      <a:noFill/>
                    </a:lnL>
                    <a:lnR>
                      <a:noFill/>
                    </a:lnR>
                    <a:lnT>
                      <a:noFill/>
                    </a:lnT>
                    <a:lnB>
                      <a:noFill/>
                    </a:lnB>
                  </a:tcPr>
                </a:tc>
                <a:tc>
                  <a:txBody>
                    <a:bodyPr/>
                    <a:lstStyle/>
                    <a:p>
                      <a:pPr algn="ctr">
                        <a:spcAft>
                          <a:spcPts val="1000"/>
                        </a:spcAft>
                      </a:pPr>
                      <a:endParaRPr lang="en-ZA" sz="1100">
                        <a:latin typeface="Calibri"/>
                      </a:endParaRPr>
                    </a:p>
                  </a:txBody>
                  <a:tcPr marL="68580" marR="68580" marT="0" marB="0">
                    <a:lnL>
                      <a:noFill/>
                    </a:lnL>
                    <a:lnR>
                      <a:noFill/>
                    </a:lnR>
                    <a:lnT>
                      <a:noFill/>
                    </a:lnT>
                    <a:lnB>
                      <a:noFill/>
                    </a:lnB>
                  </a:tcPr>
                </a:tc>
                <a:tc>
                  <a:txBody>
                    <a:bodyPr/>
                    <a:lstStyle/>
                    <a:p>
                      <a:pPr marL="0" algn="ctr" defTabSz="914400" rtl="0" eaLnBrk="1" latinLnBrk="0" hangingPunct="1">
                        <a:spcAft>
                          <a:spcPts val="1000"/>
                        </a:spcAft>
                      </a:pPr>
                      <a:r>
                        <a:rPr lang="en-ZA" sz="4000" b="1" kern="1200" dirty="0">
                          <a:solidFill>
                            <a:srgbClr val="0000FF"/>
                          </a:solidFill>
                          <a:latin typeface="Rockwell"/>
                          <a:ea typeface="+mn-ea"/>
                          <a:cs typeface="+mn-cs"/>
                        </a:rPr>
                        <a:t>337</a:t>
                      </a:r>
                      <a:r>
                        <a:rPr lang="en-ZA" sz="4000" b="1" kern="1200" dirty="0">
                          <a:solidFill>
                            <a:schemeClr val="tx2">
                              <a:lumMod val="60000"/>
                              <a:lumOff val="40000"/>
                            </a:schemeClr>
                          </a:solidFill>
                          <a:latin typeface="Rockwell"/>
                          <a:ea typeface="+mn-ea"/>
                          <a:cs typeface="+mn-cs"/>
                        </a:rPr>
                        <a:t> </a:t>
                      </a:r>
                    </a:p>
                    <a:p>
                      <a:pPr algn="ctr">
                        <a:spcAft>
                          <a:spcPts val="0"/>
                        </a:spcAft>
                      </a:pPr>
                      <a:r>
                        <a:rPr lang="en-US" sz="2000" b="1" dirty="0">
                          <a:latin typeface="Calibri"/>
                          <a:ea typeface="Times New Roman"/>
                          <a:cs typeface="Times New Roman"/>
                        </a:rPr>
                        <a:t>Defaulters recalled to the clinic to continue their treatment</a:t>
                      </a: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666234">
                <a:tc>
                  <a:txBody>
                    <a:bodyPr/>
                    <a:lstStyle/>
                    <a:p>
                      <a:pPr marL="0" algn="ctr" defTabSz="914400" rtl="0" eaLnBrk="1" latinLnBrk="0" hangingPunct="1">
                        <a:spcAft>
                          <a:spcPts val="1000"/>
                        </a:spcAft>
                      </a:pPr>
                      <a:endParaRPr lang="en-ZA" sz="2000" dirty="0">
                        <a:latin typeface="Calibri"/>
                        <a:ea typeface="Times New Roman"/>
                        <a:cs typeface="Times New Roman"/>
                      </a:endParaRPr>
                    </a:p>
                  </a:txBody>
                  <a:tcPr marL="68580" marR="68580" marT="0" marB="0">
                    <a:lnL>
                      <a:noFill/>
                    </a:lnL>
                    <a:lnR>
                      <a:noFill/>
                    </a:lnR>
                    <a:lnT>
                      <a:noFill/>
                    </a:lnT>
                    <a:lnB>
                      <a:noFill/>
                    </a:lnB>
                  </a:tcPr>
                </a:tc>
                <a:tc>
                  <a:txBody>
                    <a:bodyPr/>
                    <a:lstStyle/>
                    <a:p>
                      <a:pPr algn="ctr">
                        <a:spcAft>
                          <a:spcPts val="1000"/>
                        </a:spcAft>
                      </a:pPr>
                      <a:endParaRPr lang="en-ZA" sz="1100" dirty="0">
                        <a:latin typeface="Calibri"/>
                      </a:endParaRPr>
                    </a:p>
                  </a:txBody>
                  <a:tcPr marL="68580" marR="68580" marT="0" marB="0">
                    <a:lnL>
                      <a:noFill/>
                    </a:lnL>
                    <a:lnR>
                      <a:noFill/>
                    </a:lnR>
                    <a:lnT>
                      <a:noFill/>
                    </a:lnT>
                    <a:lnB>
                      <a:noFill/>
                    </a:lnB>
                  </a:tcPr>
                </a:tc>
                <a:tc>
                  <a:txBody>
                    <a:bodyPr/>
                    <a:lstStyle/>
                    <a:p>
                      <a:pPr marL="0" algn="ctr" defTabSz="914400" rtl="0" eaLnBrk="1" latinLnBrk="0" hangingPunct="1">
                        <a:spcAft>
                          <a:spcPts val="1000"/>
                        </a:spcAft>
                      </a:pPr>
                      <a:endParaRPr lang="en-ZA" sz="20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789" r="23544"/>
          <a:stretch/>
        </p:blipFill>
        <p:spPr>
          <a:xfrm rot="5400000">
            <a:off x="7436321" y="1691544"/>
            <a:ext cx="1496847" cy="1339285"/>
          </a:xfrm>
          <a:prstGeom prst="rect">
            <a:avLst/>
          </a:prstGeom>
        </p:spPr>
      </p:pic>
    </p:spTree>
    <p:extLst>
      <p:ext uri="{BB962C8B-B14F-4D97-AF65-F5344CB8AC3E}">
        <p14:creationId xmlns:p14="http://schemas.microsoft.com/office/powerpoint/2010/main" val="170665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rot="5400000">
            <a:off x="4201781" y="-4201785"/>
            <a:ext cx="740429" cy="9144001"/>
          </a:xfrm>
          <a:prstGeom prst="rect">
            <a:avLst/>
          </a:prstGeom>
          <a:solidFill>
            <a:srgbClr val="603F74"/>
          </a:solidFill>
          <a:ln w="9525">
            <a:solidFill>
              <a:srgbClr val="603F74"/>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4800" b="0" i="0" u="none" strike="noStrike" cap="none" normalizeH="0" baseline="0" dirty="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1998027" y="44624"/>
            <a:ext cx="45223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a:ln>
                  <a:noFill/>
                </a:ln>
                <a:solidFill>
                  <a:srgbClr val="FFFFFF"/>
                </a:solidFill>
                <a:effectLst/>
                <a:latin typeface="Century Gothic" pitchFamily="34" charset="0"/>
                <a:cs typeface="Arial" pitchFamily="34" charset="0"/>
              </a:rPr>
              <a:t>Recovery</a:t>
            </a:r>
            <a:r>
              <a:rPr kumimoji="0" lang="en-ZA" sz="3200" b="1" i="0" u="none" strike="noStrike" cap="none" normalizeH="0" dirty="0">
                <a:ln>
                  <a:noFill/>
                </a:ln>
                <a:solidFill>
                  <a:srgbClr val="FFFFFF"/>
                </a:solidFill>
                <a:effectLst/>
                <a:latin typeface="Century Gothic" pitchFamily="34" charset="0"/>
                <a:cs typeface="Arial" pitchFamily="34" charset="0"/>
              </a:rPr>
              <a:t> </a:t>
            </a:r>
            <a:r>
              <a:rPr kumimoji="0" lang="en-ZA" sz="3200" i="0" u="none" strike="noStrike" cap="none" normalizeH="0" dirty="0">
                <a:ln>
                  <a:noFill/>
                </a:ln>
                <a:solidFill>
                  <a:srgbClr val="FFFFFF"/>
                </a:solidFill>
                <a:effectLst/>
                <a:latin typeface="Century Gothic" pitchFamily="34" charset="0"/>
                <a:cs typeface="Arial" pitchFamily="34" charset="0"/>
              </a:rPr>
              <a:t>Programme</a:t>
            </a:r>
            <a:endParaRPr kumimoji="0" lang="en-ZA" sz="3200" i="0" u="none" strike="noStrike" cap="none" normalizeH="0" baseline="0" dirty="0">
              <a:ln>
                <a:noFill/>
              </a:ln>
              <a:solidFill>
                <a:schemeClr val="tx1"/>
              </a:solidFill>
              <a:effectLst/>
              <a:latin typeface="Arial" pitchFamily="34" charset="0"/>
              <a:cs typeface="Arial" pitchFamily="34" charset="0"/>
            </a:endParaRPr>
          </a:p>
        </p:txBody>
      </p:sp>
      <p:sp>
        <p:nvSpPr>
          <p:cNvPr id="14" name="TextBox 13"/>
          <p:cNvSpPr txBox="1"/>
          <p:nvPr/>
        </p:nvSpPr>
        <p:spPr>
          <a:xfrm>
            <a:off x="-6" y="1096105"/>
            <a:ext cx="9036501" cy="2308324"/>
          </a:xfrm>
          <a:prstGeom prst="rect">
            <a:avLst/>
          </a:prstGeom>
          <a:noFill/>
        </p:spPr>
        <p:txBody>
          <a:bodyPr wrap="square" rtlCol="0">
            <a:spAutoFit/>
          </a:bodyPr>
          <a:lstStyle/>
          <a:p>
            <a:r>
              <a:rPr lang="en-US" sz="1200" dirty="0"/>
              <a:t>It has been most gratifying to see the integrated ministry as other Living Hope </a:t>
            </a:r>
            <a:r>
              <a:rPr lang="en-US" sz="1200" dirty="0" err="1"/>
              <a:t>programmes</a:t>
            </a:r>
            <a:r>
              <a:rPr lang="en-US" sz="1200" dirty="0"/>
              <a:t> get more involved with the Recovery </a:t>
            </a:r>
            <a:r>
              <a:rPr lang="en-US" sz="1200" dirty="0" err="1"/>
              <a:t>programme</a:t>
            </a:r>
            <a:r>
              <a:rPr lang="en-US" sz="1200" dirty="0"/>
              <a:t> supplying much needed skills and expertise in the areas of HIV testing and screening, TB information and testing, and parenting classes.  It was discerned this year that clients were not as literate and presented with lower scholastic achievement. This has meant that an adaption to the presentation of the lectures has had to take place accompanied by a slower pace to assist those with low literacy levels.</a:t>
            </a:r>
          </a:p>
          <a:p>
            <a:endParaRPr lang="en-US" sz="1200" dirty="0"/>
          </a:p>
          <a:p>
            <a:r>
              <a:rPr lang="en-US" sz="1200" dirty="0"/>
              <a:t>The Recovery Programme has been kept busy with many requests for information and training regarding </a:t>
            </a:r>
            <a:r>
              <a:rPr lang="en-US" sz="1200" dirty="0" smtClean="0"/>
              <a:t>Substance </a:t>
            </a:r>
            <a:r>
              <a:rPr lang="en-US" sz="1200" dirty="0"/>
              <a:t>A</a:t>
            </a:r>
            <a:r>
              <a:rPr lang="en-US" sz="1200" dirty="0" smtClean="0"/>
              <a:t>buse </a:t>
            </a:r>
            <a:r>
              <a:rPr lang="en-US" sz="1200" dirty="0"/>
              <a:t>and </a:t>
            </a:r>
            <a:r>
              <a:rPr lang="en-US" sz="1200" dirty="0" smtClean="0"/>
              <a:t>Recovery </a:t>
            </a:r>
            <a:r>
              <a:rPr lang="en-US" sz="1200" dirty="0"/>
              <a:t>from a wide variety of </a:t>
            </a:r>
            <a:r>
              <a:rPr lang="en-US" sz="1200" dirty="0" err="1"/>
              <a:t>organisations</a:t>
            </a:r>
            <a:r>
              <a:rPr lang="en-US" sz="1200" dirty="0"/>
              <a:t>, like churches, trade unions, commerce and industry as well as the radio media.</a:t>
            </a:r>
          </a:p>
          <a:p>
            <a:endParaRPr lang="en-ZA" sz="1200" dirty="0"/>
          </a:p>
          <a:p>
            <a:r>
              <a:rPr lang="en-US" sz="1200" dirty="0"/>
              <a:t>We thank God for enabling us to serve </a:t>
            </a:r>
            <a:r>
              <a:rPr lang="en-US" sz="1200" b="1" dirty="0"/>
              <a:t>6 663 </a:t>
            </a:r>
            <a:r>
              <a:rPr lang="en-US" sz="1200" dirty="0"/>
              <a:t>people and for His gracious prompting and provision and look </a:t>
            </a:r>
          </a:p>
          <a:p>
            <a:r>
              <a:rPr lang="en-US" sz="1200" dirty="0"/>
              <a:t>forward to another year of faith in action.</a:t>
            </a:r>
            <a:endParaRPr lang="en-ZA" sz="1200" dirty="0">
              <a:latin typeface="Century Gothic" panose="020B0502020202020204" pitchFamily="34" charset="0"/>
            </a:endParaRPr>
          </a:p>
          <a:p>
            <a:endParaRPr lang="en-ZA" sz="1200" dirty="0">
              <a:latin typeface="Century Gothic" panose="020B0502020202020204" pitchFamily="34" charset="0"/>
            </a:endParaRPr>
          </a:p>
          <a:p>
            <a:pPr algn="just"/>
            <a:r>
              <a:rPr lang="en-ZA" sz="1200" b="1" dirty="0"/>
              <a:t>Peter Lovick: Recovery Programme Manager </a:t>
            </a:r>
          </a:p>
        </p:txBody>
      </p:sp>
      <p:sp>
        <p:nvSpPr>
          <p:cNvPr id="16" name="Rectangle 15"/>
          <p:cNvSpPr/>
          <p:nvPr/>
        </p:nvSpPr>
        <p:spPr>
          <a:xfrm>
            <a:off x="899592" y="4221088"/>
            <a:ext cx="7992888" cy="2232248"/>
          </a:xfrm>
          <a:prstGeom prst="rect">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2"/>
          <p:cNvSpPr>
            <a:spLocks noChangeArrowheads="1"/>
          </p:cNvSpPr>
          <p:nvPr/>
        </p:nvSpPr>
        <p:spPr bwMode="auto">
          <a:xfrm>
            <a:off x="0" y="3789040"/>
            <a:ext cx="899592" cy="3068960"/>
          </a:xfrm>
          <a:prstGeom prst="rect">
            <a:avLst/>
          </a:prstGeom>
          <a:solidFill>
            <a:srgbClr val="603F74"/>
          </a:solidFill>
          <a:ln w="9525">
            <a:solidFill>
              <a:srgbClr val="603F74"/>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800" b="1" i="0" u="none" strike="noStrike" cap="none" normalizeH="0" baseline="0" dirty="0">
                <a:ln>
                  <a:noFill/>
                </a:ln>
                <a:solidFill>
                  <a:srgbClr val="FFFFFF"/>
                </a:solidFill>
                <a:effectLst/>
                <a:latin typeface="Century Gothic" panose="020B0502020202020204" pitchFamily="34" charset="0"/>
                <a:cs typeface="Arial" pitchFamily="34" charset="0"/>
              </a:rPr>
              <a:t>Stats</a:t>
            </a:r>
            <a:r>
              <a:rPr kumimoji="0" lang="en-ZA" sz="2800" i="0" u="none" strike="noStrike" cap="none" normalizeH="0" baseline="0" dirty="0">
                <a:ln>
                  <a:noFill/>
                </a:ln>
                <a:solidFill>
                  <a:srgbClr val="FFFFFF"/>
                </a:solidFill>
                <a:effectLst/>
                <a:latin typeface="Century Gothic" panose="020B0502020202020204" pitchFamily="34" charset="0"/>
                <a:cs typeface="Arial" pitchFamily="34" charset="0"/>
              </a:rPr>
              <a:t> at a glance</a:t>
            </a:r>
            <a:endParaRPr kumimoji="0" lang="en-US" sz="28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4" name="Rectangle 3">
            <a:extLst>
              <a:ext uri="{FF2B5EF4-FFF2-40B4-BE49-F238E27FC236}">
                <a16:creationId xmlns:a16="http://schemas.microsoft.com/office/drawing/2014/main" id="{BFFC448B-D91F-4A71-8515-DC41A38900B7}"/>
              </a:ext>
            </a:extLst>
          </p:cNvPr>
          <p:cNvSpPr/>
          <p:nvPr/>
        </p:nvSpPr>
        <p:spPr>
          <a:xfrm>
            <a:off x="899592" y="4653136"/>
            <a:ext cx="7992888" cy="1143903"/>
          </a:xfrm>
          <a:prstGeom prst="rect">
            <a:avLst/>
          </a:prstGeom>
        </p:spPr>
        <p:txBody>
          <a:bodyPr wrap="square">
            <a:spAutoFit/>
          </a:bodyPr>
          <a:lstStyle/>
          <a:p>
            <a:pPr lvl="0" algn="ctr">
              <a:spcAft>
                <a:spcPts val="1000"/>
              </a:spcAft>
            </a:pPr>
            <a:r>
              <a:rPr lang="en-ZA" sz="4000" b="1" dirty="0">
                <a:solidFill>
                  <a:srgbClr val="603F74"/>
                </a:solidFill>
                <a:latin typeface="Rockwell"/>
              </a:rPr>
              <a:t>6 663</a:t>
            </a:r>
            <a:endParaRPr lang="en-ZA" sz="4000" dirty="0">
              <a:solidFill>
                <a:prstClr val="black"/>
              </a:solidFill>
            </a:endParaRPr>
          </a:p>
          <a:p>
            <a:pPr lvl="0" algn="ctr"/>
            <a:r>
              <a:rPr lang="en-US" sz="2000" b="1" dirty="0">
                <a:solidFill>
                  <a:prstClr val="black"/>
                </a:solidFill>
                <a:ea typeface="Times New Roman"/>
                <a:cs typeface="Times New Roman"/>
              </a:rPr>
              <a:t>People reached through the Substance Abuse Recovery </a:t>
            </a:r>
            <a:r>
              <a:rPr lang="en-US" sz="2000" b="1" dirty="0" err="1">
                <a:solidFill>
                  <a:prstClr val="black"/>
                </a:solidFill>
                <a:ea typeface="Times New Roman"/>
                <a:cs typeface="Times New Roman"/>
              </a:rPr>
              <a:t>Progammes</a:t>
            </a:r>
            <a:endParaRPr lang="en-ZA" sz="2000" dirty="0">
              <a:solidFill>
                <a:prstClr val="black"/>
              </a:solidFill>
              <a:ea typeface="Times New Roman"/>
              <a:cs typeface="Times New Roman"/>
            </a:endParaRPr>
          </a:p>
        </p:txBody>
      </p:sp>
      <p:pic>
        <p:nvPicPr>
          <p:cNvPr id="5" name="Picture 4">
            <a:extLst>
              <a:ext uri="{FF2B5EF4-FFF2-40B4-BE49-F238E27FC236}">
                <a16:creationId xmlns:a16="http://schemas.microsoft.com/office/drawing/2014/main" id="{532E120A-98C1-41C2-BFBD-C55E931F5AA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47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6753639" y="2564904"/>
            <a:ext cx="2282856" cy="15217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rot="5400000">
            <a:off x="4212887" y="-4213397"/>
            <a:ext cx="717715" cy="9144509"/>
          </a:xfrm>
          <a:prstGeom prst="rect">
            <a:avLst/>
          </a:prstGeom>
          <a:solidFill>
            <a:srgbClr val="B20837"/>
          </a:solidFill>
          <a:ln w="9525">
            <a:solidFill>
              <a:srgbClr val="B20837"/>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4800" b="0" i="0" u="none" strike="noStrike" cap="none" normalizeH="0" baseline="0" dirty="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2328597" y="107921"/>
            <a:ext cx="433163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a:ln>
                  <a:noFill/>
                </a:ln>
                <a:solidFill>
                  <a:srgbClr val="FFFFFF"/>
                </a:solidFill>
                <a:effectLst/>
                <a:latin typeface="Century Gothic" pitchFamily="34" charset="0"/>
                <a:cs typeface="Arial" pitchFamily="34" charset="0"/>
              </a:rPr>
              <a:t>Life Skills </a:t>
            </a:r>
            <a:r>
              <a:rPr kumimoji="0" lang="en-ZA" sz="3200" i="0" u="none" strike="noStrike" cap="none" normalizeH="0" baseline="0" dirty="0">
                <a:ln>
                  <a:noFill/>
                </a:ln>
                <a:solidFill>
                  <a:srgbClr val="FFFFFF"/>
                </a:solidFill>
                <a:effectLst/>
                <a:latin typeface="Century Gothic" pitchFamily="34" charset="0"/>
                <a:cs typeface="Arial" pitchFamily="34" charset="0"/>
              </a:rPr>
              <a:t>Programme</a:t>
            </a:r>
            <a:endParaRPr kumimoji="0" lang="en-ZA" sz="320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510" y="742052"/>
            <a:ext cx="8820472" cy="3046988"/>
          </a:xfrm>
          <a:prstGeom prst="rect">
            <a:avLst/>
          </a:prstGeom>
          <a:noFill/>
        </p:spPr>
        <p:txBody>
          <a:bodyPr wrap="square" rtlCol="0">
            <a:spAutoFit/>
          </a:bodyPr>
          <a:lstStyle/>
          <a:p>
            <a:r>
              <a:rPr lang="en-US" sz="1200" dirty="0"/>
              <a:t>This year our Life Skills department has focused on being more restorative in our ways of disciplining and handling children, looking rather to restore Biblical values Life Skills that will change the child’s thinking and </a:t>
            </a:r>
            <a:r>
              <a:rPr lang="en-US" sz="1200" dirty="0" err="1"/>
              <a:t>behaviour</a:t>
            </a:r>
            <a:r>
              <a:rPr lang="en-US" sz="1200" dirty="0"/>
              <a:t>. </a:t>
            </a:r>
          </a:p>
          <a:p>
            <a:endParaRPr lang="en-US" sz="1200" dirty="0"/>
          </a:p>
          <a:p>
            <a:r>
              <a:rPr lang="en-US" sz="1200" dirty="0"/>
              <a:t>We are grateful for successful applications to the Department of Community Safety for partial funding for a week of Holiday </a:t>
            </a:r>
            <a:r>
              <a:rPr lang="en-US" sz="1200" dirty="0" smtClean="0"/>
              <a:t>Club</a:t>
            </a:r>
            <a:r>
              <a:rPr lang="en-US" sz="1200" dirty="0"/>
              <a:t>s</a:t>
            </a:r>
            <a:r>
              <a:rPr lang="en-US" sz="1200" dirty="0" smtClean="0"/>
              <a:t> </a:t>
            </a:r>
            <a:r>
              <a:rPr lang="en-US" sz="1200" dirty="0"/>
              <a:t>in June/July and another in the December school holidays.  Living Hope has been a partner since 2015 and has contributed to the Department of Community Safety reaching in excess of 20 000 children and youth.</a:t>
            </a:r>
          </a:p>
          <a:p>
            <a:endParaRPr lang="en-US" sz="1200" dirty="0"/>
          </a:p>
          <a:p>
            <a:r>
              <a:rPr lang="en-US" sz="1200" dirty="0"/>
              <a:t>Through working in Pre-schools and Primary schools, Afternoon and Holiday Clubs for </a:t>
            </a:r>
          </a:p>
          <a:p>
            <a:r>
              <a:rPr lang="en-US" sz="1200" dirty="0"/>
              <a:t>children and teens, providing Parenting talks and Workshops, Family Strengthening </a:t>
            </a:r>
          </a:p>
          <a:p>
            <a:r>
              <a:rPr lang="en-US" sz="1200" dirty="0" err="1"/>
              <a:t>programmes</a:t>
            </a:r>
            <a:r>
              <a:rPr lang="en-US" sz="1200" dirty="0"/>
              <a:t>, Way to Work and Job Centre the Life Skills team has served </a:t>
            </a:r>
            <a:r>
              <a:rPr lang="en-US" sz="1200" b="1" dirty="0"/>
              <a:t>8 999 </a:t>
            </a:r>
            <a:r>
              <a:rPr lang="en-US" sz="1200" dirty="0"/>
              <a:t>people.</a:t>
            </a:r>
          </a:p>
          <a:p>
            <a:endParaRPr lang="en-US" sz="1200" dirty="0"/>
          </a:p>
          <a:p>
            <a:r>
              <a:rPr lang="en-US" sz="1200" dirty="0"/>
              <a:t>We are so thankful to all our DAD donors and funders who have given so generously </a:t>
            </a:r>
          </a:p>
          <a:p>
            <a:r>
              <a:rPr lang="en-US" sz="1200" dirty="0"/>
              <a:t>and contribute to the continuation of the Living Hope’s vision and mission for Life Skills.</a:t>
            </a:r>
          </a:p>
          <a:p>
            <a:r>
              <a:rPr lang="en-US" sz="1200" dirty="0"/>
              <a:t>Without God’s blessing and providence we cannot do what He has purposed us to do.</a:t>
            </a:r>
            <a:endParaRPr lang="en-ZA" sz="1200" dirty="0"/>
          </a:p>
          <a:p>
            <a:pPr algn="just"/>
            <a:endParaRPr lang="en-ZA" sz="1200" b="1" dirty="0"/>
          </a:p>
          <a:p>
            <a:pPr algn="just"/>
            <a:r>
              <a:rPr lang="en-ZA" sz="1200" b="1" dirty="0"/>
              <a:t>Nathan Panti: Life Skills Programme Manager </a:t>
            </a:r>
          </a:p>
        </p:txBody>
      </p:sp>
      <p:sp>
        <p:nvSpPr>
          <p:cNvPr id="14" name="Rectangle 4"/>
          <p:cNvSpPr>
            <a:spLocks noChangeArrowheads="1"/>
          </p:cNvSpPr>
          <p:nvPr/>
        </p:nvSpPr>
        <p:spPr bwMode="auto">
          <a:xfrm>
            <a:off x="1" y="3933056"/>
            <a:ext cx="971600" cy="2924943"/>
          </a:xfrm>
          <a:prstGeom prst="rect">
            <a:avLst/>
          </a:prstGeom>
          <a:solidFill>
            <a:srgbClr val="B20837"/>
          </a:solidFill>
          <a:ln w="9525">
            <a:solidFill>
              <a:srgbClr val="B20837"/>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400" b="1" i="0" u="none" strike="noStrike" cap="none" normalizeH="0" baseline="0" dirty="0">
                <a:ln>
                  <a:noFill/>
                </a:ln>
                <a:solidFill>
                  <a:srgbClr val="FFFFFF"/>
                </a:solidFill>
                <a:effectLst/>
                <a:latin typeface="Century Gothic" panose="020B0502020202020204" pitchFamily="34" charset="0"/>
                <a:cs typeface="Arial" pitchFamily="34" charset="0"/>
              </a:rPr>
              <a:t>Stats</a:t>
            </a:r>
            <a:r>
              <a:rPr kumimoji="0" lang="en-ZA" sz="2400" i="0" u="none" strike="noStrike" cap="none" normalizeH="0" baseline="0" dirty="0">
                <a:ln>
                  <a:noFill/>
                </a:ln>
                <a:solidFill>
                  <a:srgbClr val="FFFFFF"/>
                </a:solidFill>
                <a:effectLst/>
                <a:latin typeface="Century Gothic" panose="020B0502020202020204" pitchFamily="34" charset="0"/>
                <a:cs typeface="Arial" pitchFamily="34" charset="0"/>
              </a:rPr>
              <a:t> at a glance</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16" name="Rectangle 15"/>
          <p:cNvSpPr/>
          <p:nvPr/>
        </p:nvSpPr>
        <p:spPr>
          <a:xfrm>
            <a:off x="971600" y="4437112"/>
            <a:ext cx="7920879" cy="18002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8B00A415-F81D-491A-936C-DC5DE97010C7}"/>
              </a:ext>
            </a:extLst>
          </p:cNvPr>
          <p:cNvSpPr txBox="1"/>
          <p:nvPr/>
        </p:nvSpPr>
        <p:spPr>
          <a:xfrm>
            <a:off x="1259632" y="4717593"/>
            <a:ext cx="6984776" cy="1015663"/>
          </a:xfrm>
          <a:prstGeom prst="rect">
            <a:avLst/>
          </a:prstGeom>
          <a:noFill/>
        </p:spPr>
        <p:txBody>
          <a:bodyPr wrap="square" rtlCol="0">
            <a:spAutoFit/>
          </a:bodyPr>
          <a:lstStyle/>
          <a:p>
            <a:pPr lvl="0" algn="ctr">
              <a:spcAft>
                <a:spcPts val="1000"/>
              </a:spcAft>
            </a:pPr>
            <a:r>
              <a:rPr lang="en-ZA" sz="4000" b="1" dirty="0">
                <a:solidFill>
                  <a:srgbClr val="C00000"/>
                </a:solidFill>
                <a:latin typeface="Rockwell"/>
              </a:rPr>
              <a:t>8 999</a:t>
            </a:r>
            <a:br>
              <a:rPr lang="en-ZA" sz="4000" b="1" dirty="0">
                <a:solidFill>
                  <a:srgbClr val="C00000"/>
                </a:solidFill>
                <a:latin typeface="Rockwell"/>
              </a:rPr>
            </a:br>
            <a:r>
              <a:rPr lang="en-US" sz="2000" b="1" dirty="0">
                <a:solidFill>
                  <a:prstClr val="black"/>
                </a:solidFill>
                <a:ea typeface="Times New Roman"/>
                <a:cs typeface="Times New Roman"/>
              </a:rPr>
              <a:t>People were reached through the various </a:t>
            </a:r>
            <a:r>
              <a:rPr lang="en-US" sz="2000" b="1" dirty="0" err="1">
                <a:solidFill>
                  <a:prstClr val="black"/>
                </a:solidFill>
                <a:ea typeface="Times New Roman"/>
                <a:cs typeface="Times New Roman"/>
              </a:rPr>
              <a:t>programmes</a:t>
            </a:r>
            <a:endParaRPr lang="en-ZA" sz="2000" dirty="0">
              <a:solidFill>
                <a:prstClr val="black"/>
              </a:solidFill>
              <a:ea typeface="Times New Roman"/>
              <a:cs typeface="Times New Roman"/>
            </a:endParaRPr>
          </a:p>
        </p:txBody>
      </p:sp>
      <p:pic>
        <p:nvPicPr>
          <p:cNvPr id="6" name="Picture 5">
            <a:extLst>
              <a:ext uri="{FF2B5EF4-FFF2-40B4-BE49-F238E27FC236}">
                <a16:creationId xmlns:a16="http://schemas.microsoft.com/office/drawing/2014/main" id="{186845DC-8B6F-473B-B9FD-9B240C132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628" y="1844824"/>
            <a:ext cx="3311860" cy="22079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21377</TotalTime>
  <Words>2634</Words>
  <Application>Microsoft Office PowerPoint</Application>
  <PresentationFormat>On-screen Show (4:3)</PresentationFormat>
  <Paragraphs>233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karenpeiser</dc:creator>
  <cp:lastModifiedBy>Karen</cp:lastModifiedBy>
  <cp:revision>340</cp:revision>
  <cp:lastPrinted>2019-09-02T13:30:07Z</cp:lastPrinted>
  <dcterms:created xsi:type="dcterms:W3CDTF">2015-02-20T15:21:34Z</dcterms:created>
  <dcterms:modified xsi:type="dcterms:W3CDTF">2019-09-09T13:15:46Z</dcterms:modified>
</cp:coreProperties>
</file>